
<file path=[Content_Types].xml><?xml version="1.0" encoding="utf-8"?>
<Types xmlns="http://schemas.openxmlformats.org/package/2006/content-types">
  <Default Extension="jpeg" ContentType="image/jpeg"/>
  <Default Extension="jpg" ContentType="image/jpeg"/>
  <Default Extension="m4v"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56" r:id="rId2"/>
    <p:sldId id="258" r:id="rId3"/>
    <p:sldId id="266" r:id="rId4"/>
    <p:sldId id="260" r:id="rId5"/>
    <p:sldId id="279" r:id="rId6"/>
    <p:sldId id="280" r:id="rId7"/>
    <p:sldId id="285" r:id="rId8"/>
    <p:sldId id="286" r:id="rId9"/>
    <p:sldId id="288" r:id="rId10"/>
    <p:sldId id="287" r:id="rId11"/>
    <p:sldId id="289" r:id="rId12"/>
    <p:sldId id="290" r:id="rId13"/>
    <p:sldId id="291" r:id="rId14"/>
    <p:sldId id="282" r:id="rId15"/>
    <p:sldId id="283" r:id="rId16"/>
    <p:sldId id="284" r:id="rId17"/>
    <p:sldId id="268" r:id="rId18"/>
    <p:sldId id="269" r:id="rId19"/>
    <p:sldId id="270" r:id="rId20"/>
    <p:sldId id="271" r:id="rId21"/>
    <p:sldId id="272" r:id="rId22"/>
    <p:sldId id="278" r:id="rId23"/>
    <p:sldId id="273" r:id="rId24"/>
    <p:sldId id="277" r:id="rId25"/>
    <p:sldId id="274" r:id="rId26"/>
    <p:sldId id="275" r:id="rId27"/>
    <p:sldId id="281" r:id="rId28"/>
    <p:sldId id="292" r:id="rId29"/>
    <p:sldId id="276"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a shetty" initials="Ss" lastIdx="1" clrIdx="0">
    <p:extLst>
      <p:ext uri="{19B8F6BF-5375-455C-9EA6-DF929625EA0E}">
        <p15:presenceInfo xmlns:p15="http://schemas.microsoft.com/office/powerpoint/2012/main" userId="5d11e5cfbd382f7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943C"/>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6" d="100"/>
          <a:sy n="86" d="100"/>
        </p:scale>
        <p:origin x="47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5-24T16:16:54.454" idx="1">
    <p:pos x="10" y="1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51C150F-4638-4599-8A9C-F47B213325AF}" type="datetimeFigureOut">
              <a:rPr lang="en-IN" smtClean="0"/>
              <a:t>25-05-2020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29D058-1C03-464A-B05C-0999ACA490B0}" type="slidenum">
              <a:rPr lang="en-IN" smtClean="0"/>
              <a:t>‹#›</a:t>
            </a:fld>
            <a:endParaRPr lang="en-IN"/>
          </a:p>
        </p:txBody>
      </p:sp>
    </p:spTree>
    <p:extLst>
      <p:ext uri="{BB962C8B-B14F-4D97-AF65-F5344CB8AC3E}">
        <p14:creationId xmlns:p14="http://schemas.microsoft.com/office/powerpoint/2010/main" val="1537942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1C150F-4638-4599-8A9C-F47B213325AF}" type="datetimeFigureOut">
              <a:rPr lang="en-IN" smtClean="0"/>
              <a:t>25-05-2020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29D058-1C03-464A-B05C-0999ACA490B0}" type="slidenum">
              <a:rPr lang="en-IN" smtClean="0"/>
              <a:t>‹#›</a:t>
            </a:fld>
            <a:endParaRPr lang="en-IN"/>
          </a:p>
        </p:txBody>
      </p:sp>
    </p:spTree>
    <p:extLst>
      <p:ext uri="{BB962C8B-B14F-4D97-AF65-F5344CB8AC3E}">
        <p14:creationId xmlns:p14="http://schemas.microsoft.com/office/powerpoint/2010/main" val="2536368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1C150F-4638-4599-8A9C-F47B213325AF}" type="datetimeFigureOut">
              <a:rPr lang="en-IN" smtClean="0"/>
              <a:t>25-05-2020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29D058-1C03-464A-B05C-0999ACA490B0}"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77859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1C150F-4638-4599-8A9C-F47B213325AF}" type="datetimeFigureOut">
              <a:rPr lang="en-IN" smtClean="0"/>
              <a:t>25-05-2020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29D058-1C03-464A-B05C-0999ACA490B0}" type="slidenum">
              <a:rPr lang="en-IN" smtClean="0"/>
              <a:t>‹#›</a:t>
            </a:fld>
            <a:endParaRPr lang="en-IN"/>
          </a:p>
        </p:txBody>
      </p:sp>
    </p:spTree>
    <p:extLst>
      <p:ext uri="{BB962C8B-B14F-4D97-AF65-F5344CB8AC3E}">
        <p14:creationId xmlns:p14="http://schemas.microsoft.com/office/powerpoint/2010/main" val="627422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1C150F-4638-4599-8A9C-F47B213325AF}" type="datetimeFigureOut">
              <a:rPr lang="en-IN" smtClean="0"/>
              <a:t>25-05-2020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29D058-1C03-464A-B05C-0999ACA490B0}"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79507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1C150F-4638-4599-8A9C-F47B213325AF}" type="datetimeFigureOut">
              <a:rPr lang="en-IN" smtClean="0"/>
              <a:t>25-05-2020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29D058-1C03-464A-B05C-0999ACA490B0}" type="slidenum">
              <a:rPr lang="en-IN" smtClean="0"/>
              <a:t>‹#›</a:t>
            </a:fld>
            <a:endParaRPr lang="en-IN"/>
          </a:p>
        </p:txBody>
      </p:sp>
    </p:spTree>
    <p:extLst>
      <p:ext uri="{BB962C8B-B14F-4D97-AF65-F5344CB8AC3E}">
        <p14:creationId xmlns:p14="http://schemas.microsoft.com/office/powerpoint/2010/main" val="959700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1C150F-4638-4599-8A9C-F47B213325AF}" type="datetimeFigureOut">
              <a:rPr lang="en-IN" smtClean="0"/>
              <a:t>25-05-2020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29D058-1C03-464A-B05C-0999ACA490B0}" type="slidenum">
              <a:rPr lang="en-IN" smtClean="0"/>
              <a:t>‹#›</a:t>
            </a:fld>
            <a:endParaRPr lang="en-IN"/>
          </a:p>
        </p:txBody>
      </p:sp>
    </p:spTree>
    <p:extLst>
      <p:ext uri="{BB962C8B-B14F-4D97-AF65-F5344CB8AC3E}">
        <p14:creationId xmlns:p14="http://schemas.microsoft.com/office/powerpoint/2010/main" val="2861564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1C150F-4638-4599-8A9C-F47B213325AF}" type="datetimeFigureOut">
              <a:rPr lang="en-IN" smtClean="0"/>
              <a:t>25-05-2020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29D058-1C03-464A-B05C-0999ACA490B0}" type="slidenum">
              <a:rPr lang="en-IN" smtClean="0"/>
              <a:t>‹#›</a:t>
            </a:fld>
            <a:endParaRPr lang="en-IN"/>
          </a:p>
        </p:txBody>
      </p:sp>
    </p:spTree>
    <p:extLst>
      <p:ext uri="{BB962C8B-B14F-4D97-AF65-F5344CB8AC3E}">
        <p14:creationId xmlns:p14="http://schemas.microsoft.com/office/powerpoint/2010/main" val="56217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1C150F-4638-4599-8A9C-F47B213325AF}" type="datetimeFigureOut">
              <a:rPr lang="en-IN" smtClean="0"/>
              <a:t>25-05-2020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29D058-1C03-464A-B05C-0999ACA490B0}" type="slidenum">
              <a:rPr lang="en-IN" smtClean="0"/>
              <a:t>‹#›</a:t>
            </a:fld>
            <a:endParaRPr lang="en-IN"/>
          </a:p>
        </p:txBody>
      </p:sp>
    </p:spTree>
    <p:extLst>
      <p:ext uri="{BB962C8B-B14F-4D97-AF65-F5344CB8AC3E}">
        <p14:creationId xmlns:p14="http://schemas.microsoft.com/office/powerpoint/2010/main" val="3489331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1C150F-4638-4599-8A9C-F47B213325AF}" type="datetimeFigureOut">
              <a:rPr lang="en-IN" smtClean="0"/>
              <a:t>25-05-2020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29D058-1C03-464A-B05C-0999ACA490B0}" type="slidenum">
              <a:rPr lang="en-IN" smtClean="0"/>
              <a:t>‹#›</a:t>
            </a:fld>
            <a:endParaRPr lang="en-IN"/>
          </a:p>
        </p:txBody>
      </p:sp>
    </p:spTree>
    <p:extLst>
      <p:ext uri="{BB962C8B-B14F-4D97-AF65-F5344CB8AC3E}">
        <p14:creationId xmlns:p14="http://schemas.microsoft.com/office/powerpoint/2010/main" val="3032352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1C150F-4638-4599-8A9C-F47B213325AF}" type="datetimeFigureOut">
              <a:rPr lang="en-IN" smtClean="0"/>
              <a:t>25-05-2020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29D058-1C03-464A-B05C-0999ACA490B0}" type="slidenum">
              <a:rPr lang="en-IN" smtClean="0"/>
              <a:t>‹#›</a:t>
            </a:fld>
            <a:endParaRPr lang="en-IN"/>
          </a:p>
        </p:txBody>
      </p:sp>
    </p:spTree>
    <p:extLst>
      <p:ext uri="{BB962C8B-B14F-4D97-AF65-F5344CB8AC3E}">
        <p14:creationId xmlns:p14="http://schemas.microsoft.com/office/powerpoint/2010/main" val="2510187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1C150F-4638-4599-8A9C-F47B213325AF}" type="datetimeFigureOut">
              <a:rPr lang="en-IN" smtClean="0"/>
              <a:t>25-05-2020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C29D058-1C03-464A-B05C-0999ACA490B0}" type="slidenum">
              <a:rPr lang="en-IN" smtClean="0"/>
              <a:t>‹#›</a:t>
            </a:fld>
            <a:endParaRPr lang="en-IN"/>
          </a:p>
        </p:txBody>
      </p:sp>
    </p:spTree>
    <p:extLst>
      <p:ext uri="{BB962C8B-B14F-4D97-AF65-F5344CB8AC3E}">
        <p14:creationId xmlns:p14="http://schemas.microsoft.com/office/powerpoint/2010/main" val="4290862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1C150F-4638-4599-8A9C-F47B213325AF}" type="datetimeFigureOut">
              <a:rPr lang="en-IN" smtClean="0"/>
              <a:t>25-05-2020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C29D058-1C03-464A-B05C-0999ACA490B0}" type="slidenum">
              <a:rPr lang="en-IN" smtClean="0"/>
              <a:t>‹#›</a:t>
            </a:fld>
            <a:endParaRPr lang="en-IN"/>
          </a:p>
        </p:txBody>
      </p:sp>
    </p:spTree>
    <p:extLst>
      <p:ext uri="{BB962C8B-B14F-4D97-AF65-F5344CB8AC3E}">
        <p14:creationId xmlns:p14="http://schemas.microsoft.com/office/powerpoint/2010/main" val="1696833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1C150F-4638-4599-8A9C-F47B213325AF}" type="datetimeFigureOut">
              <a:rPr lang="en-IN" smtClean="0"/>
              <a:t>25-05-2020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C29D058-1C03-464A-B05C-0999ACA490B0}" type="slidenum">
              <a:rPr lang="en-IN" smtClean="0"/>
              <a:t>‹#›</a:t>
            </a:fld>
            <a:endParaRPr lang="en-IN"/>
          </a:p>
        </p:txBody>
      </p:sp>
    </p:spTree>
    <p:extLst>
      <p:ext uri="{BB962C8B-B14F-4D97-AF65-F5344CB8AC3E}">
        <p14:creationId xmlns:p14="http://schemas.microsoft.com/office/powerpoint/2010/main" val="2568143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1C150F-4638-4599-8A9C-F47B213325AF}" type="datetimeFigureOut">
              <a:rPr lang="en-IN" smtClean="0"/>
              <a:t>25-05-2020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29D058-1C03-464A-B05C-0999ACA490B0}" type="slidenum">
              <a:rPr lang="en-IN" smtClean="0"/>
              <a:t>‹#›</a:t>
            </a:fld>
            <a:endParaRPr lang="en-IN"/>
          </a:p>
        </p:txBody>
      </p:sp>
    </p:spTree>
    <p:extLst>
      <p:ext uri="{BB962C8B-B14F-4D97-AF65-F5344CB8AC3E}">
        <p14:creationId xmlns:p14="http://schemas.microsoft.com/office/powerpoint/2010/main" val="3858165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1C150F-4638-4599-8A9C-F47B213325AF}" type="datetimeFigureOut">
              <a:rPr lang="en-IN" smtClean="0"/>
              <a:t>25-05-2020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29D058-1C03-464A-B05C-0999ACA490B0}" type="slidenum">
              <a:rPr lang="en-IN" smtClean="0"/>
              <a:t>‹#›</a:t>
            </a:fld>
            <a:endParaRPr lang="en-IN"/>
          </a:p>
        </p:txBody>
      </p:sp>
    </p:spTree>
    <p:extLst>
      <p:ext uri="{BB962C8B-B14F-4D97-AF65-F5344CB8AC3E}">
        <p14:creationId xmlns:p14="http://schemas.microsoft.com/office/powerpoint/2010/main" val="3768188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51C150F-4638-4599-8A9C-F47B213325AF}" type="datetimeFigureOut">
              <a:rPr lang="en-IN" smtClean="0"/>
              <a:t>25-05-2020</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C29D058-1C03-464A-B05C-0999ACA490B0}" type="slidenum">
              <a:rPr lang="en-IN" smtClean="0"/>
              <a:t>‹#›</a:t>
            </a:fld>
            <a:endParaRPr lang="en-IN"/>
          </a:p>
        </p:txBody>
      </p:sp>
    </p:spTree>
    <p:extLst>
      <p:ext uri="{BB962C8B-B14F-4D97-AF65-F5344CB8AC3E}">
        <p14:creationId xmlns:p14="http://schemas.microsoft.com/office/powerpoint/2010/main" val="225148538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v"/><Relationship Id="rId1" Type="http://schemas.openxmlformats.org/officeDocument/2006/relationships/video" Target="NULL" TargetMode="Externa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4v"/><Relationship Id="rId1" Type="http://schemas.microsoft.com/office/2007/relationships/media" Target="../media/media2.m4v"/><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4v"/><Relationship Id="rId1" Type="http://schemas.microsoft.com/office/2007/relationships/media" Target="../media/media3.m4v"/><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E0160-4B42-467B-A07E-4B4F565353B7}"/>
              </a:ext>
            </a:extLst>
          </p:cNvPr>
          <p:cNvSpPr>
            <a:spLocks noGrp="1"/>
          </p:cNvSpPr>
          <p:nvPr>
            <p:ph type="ctrTitle"/>
          </p:nvPr>
        </p:nvSpPr>
        <p:spPr>
          <a:xfrm>
            <a:off x="1313895" y="2432482"/>
            <a:ext cx="7960108" cy="1447060"/>
          </a:xfrm>
          <a:noFill/>
        </p:spPr>
        <p:txBody>
          <a:bodyPr>
            <a:normAutofit fontScale="90000"/>
          </a:bodyPr>
          <a:lstStyle/>
          <a:p>
            <a:r>
              <a:rPr lang="en-US" sz="8000" b="1" i="1" dirty="0">
                <a:ln w="0"/>
                <a:gradFill>
                  <a:gsLst>
                    <a:gs pos="0">
                      <a:schemeClr val="accent5">
                        <a:lumMod val="50000"/>
                      </a:schemeClr>
                    </a:gs>
                    <a:gs pos="50000">
                      <a:schemeClr val="accent5"/>
                    </a:gs>
                    <a:gs pos="100000">
                      <a:schemeClr val="accent5">
                        <a:lumMod val="60000"/>
                        <a:lumOff val="40000"/>
                      </a:schemeClr>
                    </a:gs>
                  </a:gsLst>
                  <a:lin ang="5400000"/>
                </a:gradFill>
                <a:effectLst>
                  <a:glow rad="101600">
                    <a:srgbClr val="FFFF00">
                      <a:alpha val="60000"/>
                    </a:srgbClr>
                  </a:glow>
                  <a:reflection blurRad="6350" stA="53000" endA="300" endPos="35500" dir="5400000" sy="-90000" algn="bl" rotWithShape="0"/>
                </a:effectLst>
              </a:rPr>
              <a:t>DECO ROBO</a:t>
            </a:r>
            <a:br>
              <a:rPr lang="en-US" b="1" i="1" dirty="0"/>
            </a:br>
            <a:r>
              <a:rPr lang="en-US" sz="4900" b="1" i="1" dirty="0">
                <a:ln w="13462">
                  <a:solidFill>
                    <a:schemeClr val="bg1"/>
                  </a:solidFill>
                  <a:prstDash val="solid"/>
                </a:ln>
                <a:solidFill>
                  <a:schemeClr val="tx1">
                    <a:lumMod val="85000"/>
                    <a:lumOff val="15000"/>
                  </a:schemeClr>
                </a:solidFill>
                <a:effectLst>
                  <a:glow rad="101600">
                    <a:srgbClr val="FFFF00">
                      <a:alpha val="60000"/>
                    </a:srgbClr>
                  </a:glow>
                  <a:outerShdw dist="38100" dir="2700000" algn="bl" rotWithShape="0">
                    <a:schemeClr val="accent5"/>
                  </a:outerShdw>
                </a:effectLst>
              </a:rPr>
              <a:t>Engineering Exploration Course Project</a:t>
            </a:r>
            <a:endParaRPr lang="en-IN" sz="4900" b="1" i="1" dirty="0">
              <a:effectLst>
                <a:glow rad="101600">
                  <a:srgbClr val="FFFF00">
                    <a:alpha val="60000"/>
                  </a:srgbClr>
                </a:glow>
                <a:outerShdw dist="38100" dir="2700000" algn="bl" rotWithShape="0">
                  <a:schemeClr val="accent5"/>
                </a:outerShdw>
              </a:effectLst>
            </a:endParaRPr>
          </a:p>
        </p:txBody>
      </p:sp>
      <p:sp>
        <p:nvSpPr>
          <p:cNvPr id="3" name="Subtitle 2">
            <a:extLst>
              <a:ext uri="{FF2B5EF4-FFF2-40B4-BE49-F238E27FC236}">
                <a16:creationId xmlns:a16="http://schemas.microsoft.com/office/drawing/2014/main" id="{63135001-5943-41CF-B3D5-127819C83649}"/>
              </a:ext>
            </a:extLst>
          </p:cNvPr>
          <p:cNvSpPr>
            <a:spLocks noGrp="1"/>
          </p:cNvSpPr>
          <p:nvPr>
            <p:ph type="subTitle" idx="1"/>
          </p:nvPr>
        </p:nvSpPr>
        <p:spPr>
          <a:xfrm>
            <a:off x="1507067" y="3666479"/>
            <a:ext cx="7766936" cy="2494624"/>
          </a:xfrm>
        </p:spPr>
        <p:txBody>
          <a:bodyPr>
            <a:noAutofit/>
          </a:bodyPr>
          <a:lstStyle/>
          <a:p>
            <a:pPr algn="l"/>
            <a:r>
              <a:rPr lang="en-US" sz="1600" b="1" dirty="0">
                <a:solidFill>
                  <a:schemeClr val="tx1"/>
                </a:solidFill>
                <a:effectLst>
                  <a:outerShdw blurRad="38100" dist="38100" dir="2700000" algn="tl">
                    <a:srgbClr val="000000">
                      <a:alpha val="43137"/>
                    </a:srgbClr>
                  </a:outerShdw>
                </a:effectLst>
              </a:rPr>
              <a:t>GROUP 7: N DIVISION</a:t>
            </a:r>
          </a:p>
          <a:p>
            <a:pPr algn="l"/>
            <a:r>
              <a:rPr lang="en-US" sz="1600" dirty="0">
                <a:solidFill>
                  <a:schemeClr val="tx1"/>
                </a:solidFill>
              </a:rPr>
              <a:t>Sona Shetty                                                                                                 1441</a:t>
            </a:r>
          </a:p>
          <a:p>
            <a:pPr algn="l"/>
            <a:r>
              <a:rPr lang="en-US" sz="1600" dirty="0">
                <a:solidFill>
                  <a:schemeClr val="tx1"/>
                </a:solidFill>
              </a:rPr>
              <a:t>Abhinav Shetti                                                                                            1445</a:t>
            </a:r>
          </a:p>
          <a:p>
            <a:pPr algn="l"/>
            <a:r>
              <a:rPr lang="en-US" sz="1600" dirty="0">
                <a:solidFill>
                  <a:schemeClr val="tx1"/>
                </a:solidFill>
              </a:rPr>
              <a:t>Krupa Patil                                                                                                  1416</a:t>
            </a:r>
          </a:p>
          <a:p>
            <a:pPr algn="l"/>
            <a:r>
              <a:rPr lang="en-US" sz="1600" dirty="0">
                <a:solidFill>
                  <a:schemeClr val="tx1"/>
                </a:solidFill>
              </a:rPr>
              <a:t>Rajat Revankar                                                                                           1457</a:t>
            </a:r>
          </a:p>
          <a:p>
            <a:pPr algn="ctr"/>
            <a:r>
              <a:rPr lang="en-US" b="1" dirty="0">
                <a:solidFill>
                  <a:srgbClr val="002060"/>
                </a:solidFill>
                <a:effectLst>
                  <a:outerShdw blurRad="38100" dist="38100" dir="2700000" algn="tl">
                    <a:srgbClr val="000000">
                      <a:alpha val="43137"/>
                    </a:srgbClr>
                  </a:outerShdw>
                </a:effectLst>
              </a:rPr>
              <a:t>Under the guidance of</a:t>
            </a:r>
          </a:p>
          <a:p>
            <a:pPr algn="ctr"/>
            <a:r>
              <a:rPr lang="en-US" b="1" dirty="0">
                <a:solidFill>
                  <a:srgbClr val="002060"/>
                </a:solidFill>
                <a:effectLst>
                  <a:outerShdw blurRad="38100" dist="38100" dir="2700000" algn="tl">
                    <a:srgbClr val="000000">
                      <a:alpha val="43137"/>
                    </a:srgbClr>
                  </a:outerShdw>
                </a:effectLst>
              </a:rPr>
              <a:t> Kaushik Mallibhat</a:t>
            </a:r>
            <a:endParaRPr lang="en-IN" b="1" dirty="0">
              <a:solidFill>
                <a:srgbClr val="002060"/>
              </a:solidFill>
              <a:effectLst>
                <a:outerShdw blurRad="38100" dist="38100" dir="2700000" algn="tl">
                  <a:srgbClr val="000000">
                    <a:alpha val="43137"/>
                  </a:srgbClr>
                </a:outerShdw>
              </a:effectLst>
            </a:endParaRPr>
          </a:p>
        </p:txBody>
      </p:sp>
      <p:pic>
        <p:nvPicPr>
          <p:cNvPr id="5" name="Picture 4" descr="kle tech logo">
            <a:extLst>
              <a:ext uri="{FF2B5EF4-FFF2-40B4-BE49-F238E27FC236}">
                <a16:creationId xmlns:a16="http://schemas.microsoft.com/office/drawing/2014/main" id="{5C7A4EB8-C0FE-4D2B-BD0F-394B39A988E2}"/>
              </a:ext>
            </a:extLst>
          </p:cNvPr>
          <p:cNvPicPr/>
          <p:nvPr/>
        </p:nvPicPr>
        <p:blipFill>
          <a:blip r:embed="rId2" cstate="print"/>
          <a:srcRect/>
          <a:stretch>
            <a:fillRect/>
          </a:stretch>
        </p:blipFill>
        <p:spPr bwMode="auto">
          <a:xfrm>
            <a:off x="4053349" y="131876"/>
            <a:ext cx="4085302" cy="1075487"/>
          </a:xfrm>
          <a:prstGeom prst="rect">
            <a:avLst/>
          </a:prstGeom>
          <a:noFill/>
          <a:ln w="9525">
            <a:noFill/>
            <a:miter lim="800000"/>
            <a:headEnd/>
            <a:tailEnd/>
          </a:ln>
        </p:spPr>
      </p:pic>
      <p:sp>
        <p:nvSpPr>
          <p:cNvPr id="6" name="TextBox 5">
            <a:extLst>
              <a:ext uri="{FF2B5EF4-FFF2-40B4-BE49-F238E27FC236}">
                <a16:creationId xmlns:a16="http://schemas.microsoft.com/office/drawing/2014/main" id="{2C6EB3FD-AD69-46C7-A3C5-F859D1B49E91}"/>
              </a:ext>
            </a:extLst>
          </p:cNvPr>
          <p:cNvSpPr txBox="1"/>
          <p:nvPr/>
        </p:nvSpPr>
        <p:spPr>
          <a:xfrm>
            <a:off x="1429305" y="6258757"/>
            <a:ext cx="7844699" cy="461665"/>
          </a:xfrm>
          <a:prstGeom prst="rect">
            <a:avLst/>
          </a:prstGeom>
          <a:noFill/>
        </p:spPr>
        <p:txBody>
          <a:bodyPr wrap="square" rtlCol="0">
            <a:spAutoFit/>
          </a:bodyPr>
          <a:lstStyle/>
          <a:p>
            <a:pPr algn="ctr"/>
            <a:r>
              <a:rPr lang="en-US" sz="1200" dirty="0"/>
              <a:t>2019-2020, Even Semester</a:t>
            </a:r>
          </a:p>
          <a:p>
            <a:pPr algn="ctr"/>
            <a:r>
              <a:rPr lang="en-US" sz="1200" dirty="0"/>
              <a:t>CEER, KLE Technological University, Hubballi</a:t>
            </a:r>
          </a:p>
        </p:txBody>
      </p:sp>
    </p:spTree>
    <p:extLst>
      <p:ext uri="{BB962C8B-B14F-4D97-AF65-F5344CB8AC3E}">
        <p14:creationId xmlns:p14="http://schemas.microsoft.com/office/powerpoint/2010/main" val="163773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2" dur="500"/>
                                        <p:tgtEl>
                                          <p:spTgt spid="3">
                                            <p:txEl>
                                              <p:pRg st="5" end="5"/>
                                            </p:txEl>
                                          </p:spTgt>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907B4-CC7B-4C82-AB40-80CA5EC5EB1B}"/>
              </a:ext>
            </a:extLst>
          </p:cNvPr>
          <p:cNvSpPr>
            <a:spLocks noGrp="1"/>
          </p:cNvSpPr>
          <p:nvPr>
            <p:ph type="title"/>
          </p:nvPr>
        </p:nvSpPr>
        <p:spPr/>
        <p:txBody>
          <a:bodyPr/>
          <a:lstStyle/>
          <a:p>
            <a:endParaRPr lang="en-IN" dirty="0"/>
          </a:p>
        </p:txBody>
      </p:sp>
      <p:sp>
        <p:nvSpPr>
          <p:cNvPr id="4" name="Footer Placeholder 3">
            <a:extLst>
              <a:ext uri="{FF2B5EF4-FFF2-40B4-BE49-F238E27FC236}">
                <a16:creationId xmlns:a16="http://schemas.microsoft.com/office/drawing/2014/main" id="{BCB74C92-D132-4635-B309-309CD760DF66}"/>
              </a:ext>
            </a:extLst>
          </p:cNvPr>
          <p:cNvSpPr>
            <a:spLocks noGrp="1"/>
          </p:cNvSpPr>
          <p:nvPr>
            <p:ph type="ftr" sz="quarter" idx="11"/>
          </p:nvPr>
        </p:nvSpPr>
        <p:spPr>
          <a:xfrm>
            <a:off x="4003828" y="6320901"/>
            <a:ext cx="4149571" cy="400575"/>
          </a:xfrm>
        </p:spPr>
        <p:txBody>
          <a:bodyPr/>
          <a:lstStyle/>
          <a:p>
            <a:r>
              <a:rPr lang="en-US" dirty="0"/>
              <a:t>Engineering Exploration 2019-2020 Even</a:t>
            </a:r>
          </a:p>
        </p:txBody>
      </p:sp>
      <p:pic>
        <p:nvPicPr>
          <p:cNvPr id="10" name="Content Placeholder 9">
            <a:extLst>
              <a:ext uri="{FF2B5EF4-FFF2-40B4-BE49-F238E27FC236}">
                <a16:creationId xmlns:a16="http://schemas.microsoft.com/office/drawing/2014/main" id="{8EFB002C-B17D-4A0B-B2B5-3C157A6BEB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783" t="12723" r="31539" b="37644"/>
          <a:stretch/>
        </p:blipFill>
        <p:spPr>
          <a:xfrm>
            <a:off x="514906" y="609600"/>
            <a:ext cx="9126244" cy="548048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8093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E08C8-B9DC-472E-8AAD-C3A894B75426}"/>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8C1385B1-57CB-4D96-9CB3-18DA93EAC4F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864" t="8378" r="25492" b="32384"/>
          <a:stretch/>
        </p:blipFill>
        <p:spPr>
          <a:xfrm>
            <a:off x="565048" y="609600"/>
            <a:ext cx="8821240" cy="56388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Footer Placeholder 3">
            <a:extLst>
              <a:ext uri="{FF2B5EF4-FFF2-40B4-BE49-F238E27FC236}">
                <a16:creationId xmlns:a16="http://schemas.microsoft.com/office/drawing/2014/main" id="{4BB4A1FE-F14D-4163-A828-D690DC9202F8}"/>
              </a:ext>
            </a:extLst>
          </p:cNvPr>
          <p:cNvSpPr>
            <a:spLocks noGrp="1"/>
          </p:cNvSpPr>
          <p:nvPr>
            <p:ph type="ftr" sz="quarter" idx="11"/>
          </p:nvPr>
        </p:nvSpPr>
        <p:spPr>
          <a:xfrm>
            <a:off x="4003828" y="6320901"/>
            <a:ext cx="4149571" cy="400575"/>
          </a:xfrm>
        </p:spPr>
        <p:txBody>
          <a:bodyPr/>
          <a:lstStyle/>
          <a:p>
            <a:r>
              <a:rPr lang="en-US" dirty="0"/>
              <a:t>Engineering Exploration 2019-2020 Even</a:t>
            </a:r>
          </a:p>
        </p:txBody>
      </p:sp>
    </p:spTree>
    <p:extLst>
      <p:ext uri="{BB962C8B-B14F-4D97-AF65-F5344CB8AC3E}">
        <p14:creationId xmlns:p14="http://schemas.microsoft.com/office/powerpoint/2010/main" val="84181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81E17-0A53-4BAE-A077-01426FF544BB}"/>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40972494-7FB4-4356-97F2-D0BB7878D73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835" t="8605" r="25878" b="5853"/>
          <a:stretch/>
        </p:blipFill>
        <p:spPr>
          <a:xfrm>
            <a:off x="550415" y="609600"/>
            <a:ext cx="8975326" cy="551599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Footer Placeholder 3">
            <a:extLst>
              <a:ext uri="{FF2B5EF4-FFF2-40B4-BE49-F238E27FC236}">
                <a16:creationId xmlns:a16="http://schemas.microsoft.com/office/drawing/2014/main" id="{27C894FC-D05B-41C4-9DA0-C5847EBC628A}"/>
              </a:ext>
            </a:extLst>
          </p:cNvPr>
          <p:cNvSpPr>
            <a:spLocks noGrp="1"/>
          </p:cNvSpPr>
          <p:nvPr>
            <p:ph type="ftr" sz="quarter" idx="11"/>
          </p:nvPr>
        </p:nvSpPr>
        <p:spPr>
          <a:xfrm>
            <a:off x="4003828" y="6320901"/>
            <a:ext cx="4149571" cy="400575"/>
          </a:xfrm>
        </p:spPr>
        <p:txBody>
          <a:bodyPr/>
          <a:lstStyle/>
          <a:p>
            <a:r>
              <a:rPr lang="en-US" dirty="0"/>
              <a:t>Engineering Exploration 2019-2020 Even</a:t>
            </a:r>
          </a:p>
        </p:txBody>
      </p:sp>
    </p:spTree>
    <p:extLst>
      <p:ext uri="{BB962C8B-B14F-4D97-AF65-F5344CB8AC3E}">
        <p14:creationId xmlns:p14="http://schemas.microsoft.com/office/powerpoint/2010/main" val="241624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55D3-FBF4-4B3F-949B-2F442AB6A61F}"/>
              </a:ext>
            </a:extLst>
          </p:cNvPr>
          <p:cNvSpPr>
            <a:spLocks noGrp="1"/>
          </p:cNvSpPr>
          <p:nvPr>
            <p:ph type="ctrTitle"/>
          </p:nvPr>
        </p:nvSpPr>
        <p:spPr>
          <a:xfrm>
            <a:off x="1507067" y="2404533"/>
            <a:ext cx="7766936" cy="2078689"/>
          </a:xfrm>
        </p:spPr>
        <p:txBody>
          <a:bodyPr/>
          <a:lstStyle/>
          <a:p>
            <a:pPr algn="ctr"/>
            <a:r>
              <a:rPr lang="en-US" sz="3600" b="1" u="sng" dirty="0">
                <a:solidFill>
                  <a:schemeClr val="tx1"/>
                </a:solidFill>
                <a:effectLst>
                  <a:outerShdw blurRad="38100" dist="38100" dir="2700000" algn="tl">
                    <a:srgbClr val="000000">
                      <a:alpha val="43137"/>
                    </a:srgbClr>
                  </a:outerShdw>
                </a:effectLst>
              </a:rPr>
              <a:t>PRODUCT ARCHITECTURE</a:t>
            </a:r>
            <a:endParaRPr lang="en-IN" sz="3600" b="1" u="sng" dirty="0">
              <a:solidFill>
                <a:schemeClr val="tx1"/>
              </a:solidFill>
              <a:effectLst>
                <a:outerShdw blurRad="38100" dist="38100" dir="2700000" algn="tl">
                  <a:srgbClr val="000000">
                    <a:alpha val="43137"/>
                  </a:srgbClr>
                </a:outerShdw>
              </a:effectLst>
            </a:endParaRPr>
          </a:p>
        </p:txBody>
      </p:sp>
      <p:sp>
        <p:nvSpPr>
          <p:cNvPr id="4" name="Footer Placeholder 3">
            <a:extLst>
              <a:ext uri="{FF2B5EF4-FFF2-40B4-BE49-F238E27FC236}">
                <a16:creationId xmlns:a16="http://schemas.microsoft.com/office/drawing/2014/main" id="{A17C617D-735B-43E3-AE2E-157DD693A44D}"/>
              </a:ext>
            </a:extLst>
          </p:cNvPr>
          <p:cNvSpPr>
            <a:spLocks noGrp="1"/>
          </p:cNvSpPr>
          <p:nvPr>
            <p:ph type="ftr" sz="quarter" idx="11"/>
          </p:nvPr>
        </p:nvSpPr>
        <p:spPr>
          <a:xfrm>
            <a:off x="4003828" y="6320901"/>
            <a:ext cx="4149571" cy="400575"/>
          </a:xfrm>
        </p:spPr>
        <p:txBody>
          <a:bodyPr/>
          <a:lstStyle/>
          <a:p>
            <a:r>
              <a:rPr lang="en-US" dirty="0"/>
              <a:t>Engineering Exploration 2019-2020 Even</a:t>
            </a:r>
          </a:p>
        </p:txBody>
      </p:sp>
    </p:spTree>
    <p:extLst>
      <p:ext uri="{BB962C8B-B14F-4D97-AF65-F5344CB8AC3E}">
        <p14:creationId xmlns:p14="http://schemas.microsoft.com/office/powerpoint/2010/main" val="204921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E8A9E-51EC-4B2B-BDB5-5862896EA538}"/>
              </a:ext>
            </a:extLst>
          </p:cNvPr>
          <p:cNvSpPr>
            <a:spLocks noGrp="1"/>
          </p:cNvSpPr>
          <p:nvPr>
            <p:ph type="title"/>
          </p:nvPr>
        </p:nvSpPr>
        <p:spPr/>
        <p:txBody>
          <a:bodyPr>
            <a:normAutofit fontScale="90000"/>
          </a:bodyPr>
          <a:lstStyle/>
          <a:p>
            <a:pPr algn="ctr"/>
            <a:r>
              <a:rPr lang="en-IN" u="sng" dirty="0">
                <a:solidFill>
                  <a:schemeClr val="tx1"/>
                </a:solidFill>
              </a:rPr>
              <a:t>INTERFACE PERFORMANCE SPECIFICATIONS</a:t>
            </a:r>
            <a:br>
              <a:rPr lang="en-IN" b="1" u="sng" dirty="0">
                <a:solidFill>
                  <a:schemeClr val="tx1"/>
                </a:solidFill>
              </a:rPr>
            </a:br>
            <a:endParaRPr lang="en-IN" u="sng" dirty="0">
              <a:solidFill>
                <a:schemeClr val="tx1"/>
              </a:solidFill>
            </a:endParaRPr>
          </a:p>
        </p:txBody>
      </p:sp>
      <p:graphicFrame>
        <p:nvGraphicFramePr>
          <p:cNvPr id="4" name="Content Placeholder 3">
            <a:extLst>
              <a:ext uri="{FF2B5EF4-FFF2-40B4-BE49-F238E27FC236}">
                <a16:creationId xmlns:a16="http://schemas.microsoft.com/office/drawing/2014/main" id="{E86D9597-5BF0-4C93-8FF5-8673A8D2D9C5}"/>
              </a:ext>
            </a:extLst>
          </p:cNvPr>
          <p:cNvGraphicFramePr>
            <a:graphicFrameLocks noGrp="1"/>
          </p:cNvGraphicFramePr>
          <p:nvPr>
            <p:ph idx="1"/>
            <p:extLst>
              <p:ext uri="{D42A27DB-BD31-4B8C-83A1-F6EECF244321}">
                <p14:modId xmlns:p14="http://schemas.microsoft.com/office/powerpoint/2010/main" val="171781056"/>
              </p:ext>
            </p:extLst>
          </p:nvPr>
        </p:nvGraphicFramePr>
        <p:xfrm>
          <a:off x="1349407" y="1447060"/>
          <a:ext cx="7924595" cy="4873841"/>
        </p:xfrm>
        <a:graphic>
          <a:graphicData uri="http://schemas.openxmlformats.org/drawingml/2006/table">
            <a:tbl>
              <a:tblPr/>
              <a:tblGrid>
                <a:gridCol w="1526958">
                  <a:extLst>
                    <a:ext uri="{9D8B030D-6E8A-4147-A177-3AD203B41FA5}">
                      <a16:colId xmlns:a16="http://schemas.microsoft.com/office/drawing/2014/main" val="250736232"/>
                    </a:ext>
                  </a:extLst>
                </a:gridCol>
                <a:gridCol w="1633491">
                  <a:extLst>
                    <a:ext uri="{9D8B030D-6E8A-4147-A177-3AD203B41FA5}">
                      <a16:colId xmlns:a16="http://schemas.microsoft.com/office/drawing/2014/main" val="3990488698"/>
                    </a:ext>
                  </a:extLst>
                </a:gridCol>
                <a:gridCol w="1594308">
                  <a:extLst>
                    <a:ext uri="{9D8B030D-6E8A-4147-A177-3AD203B41FA5}">
                      <a16:colId xmlns:a16="http://schemas.microsoft.com/office/drawing/2014/main" val="2229600717"/>
                    </a:ext>
                  </a:extLst>
                </a:gridCol>
                <a:gridCol w="1584919">
                  <a:extLst>
                    <a:ext uri="{9D8B030D-6E8A-4147-A177-3AD203B41FA5}">
                      <a16:colId xmlns:a16="http://schemas.microsoft.com/office/drawing/2014/main" val="761862991"/>
                    </a:ext>
                  </a:extLst>
                </a:gridCol>
                <a:gridCol w="1584919">
                  <a:extLst>
                    <a:ext uri="{9D8B030D-6E8A-4147-A177-3AD203B41FA5}">
                      <a16:colId xmlns:a16="http://schemas.microsoft.com/office/drawing/2014/main" val="1683819119"/>
                    </a:ext>
                  </a:extLst>
                </a:gridCol>
              </a:tblGrid>
              <a:tr h="667650">
                <a:tc>
                  <a:txBody>
                    <a:bodyPr/>
                    <a:lstStyle/>
                    <a:p>
                      <a:pPr algn="ctr"/>
                      <a:r>
                        <a:rPr lang="en-IN" sz="1400" b="1" dirty="0">
                          <a:effectLst/>
                        </a:rPr>
                        <a:t>Sensor Unit</a:t>
                      </a:r>
                    </a:p>
                  </a:txBody>
                  <a:tcPr marL="57601" marR="57601" marT="26585" marB="26585"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b="1" dirty="0">
                          <a:effectLst/>
                        </a:rPr>
                        <a:t>Light Emitting Unit</a:t>
                      </a:r>
                    </a:p>
                  </a:txBody>
                  <a:tcPr marL="57601" marR="57601" marT="26585" marB="26585"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b="1">
                          <a:effectLst/>
                        </a:rPr>
                        <a:t>Display Unit</a:t>
                      </a:r>
                    </a:p>
                  </a:txBody>
                  <a:tcPr marL="57601" marR="57601" marT="26585" marB="26585"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b="1">
                          <a:effectLst/>
                        </a:rPr>
                        <a:t>Audio Unit</a:t>
                      </a:r>
                    </a:p>
                  </a:txBody>
                  <a:tcPr marL="57601" marR="57601" marT="26585" marB="26585"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b="1">
                          <a:effectLst/>
                        </a:rPr>
                        <a:t>Movement Unit</a:t>
                      </a:r>
                    </a:p>
                  </a:txBody>
                  <a:tcPr marL="57601" marR="57601" marT="26585" marB="26585"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1704065593"/>
                  </a:ext>
                </a:extLst>
              </a:tr>
              <a:tr h="667650">
                <a:tc>
                  <a:txBody>
                    <a:bodyPr/>
                    <a:lstStyle/>
                    <a:p>
                      <a:pPr algn="ctr"/>
                      <a:r>
                        <a:rPr lang="en-IN" sz="1400">
                          <a:effectLst/>
                        </a:rPr>
                        <a:t>Spatial interaction</a:t>
                      </a:r>
                    </a:p>
                  </a:txBody>
                  <a:tcPr marL="57601" marR="57601" marT="26585" marB="26585"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dirty="0">
                          <a:effectLst/>
                        </a:rPr>
                        <a:t>No</a:t>
                      </a:r>
                    </a:p>
                  </a:txBody>
                  <a:tcPr marL="57601" marR="57601" marT="26585" marB="26585"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a:effectLst/>
                        </a:rPr>
                        <a:t>No</a:t>
                      </a:r>
                    </a:p>
                  </a:txBody>
                  <a:tcPr marL="57601" marR="57601" marT="26585" marB="26585"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a:effectLst/>
                        </a:rPr>
                        <a:t>No</a:t>
                      </a:r>
                    </a:p>
                  </a:txBody>
                  <a:tcPr marL="57601" marR="57601" marT="26585" marB="26585"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a:effectLst/>
                        </a:rPr>
                        <a:t>No</a:t>
                      </a:r>
                    </a:p>
                  </a:txBody>
                  <a:tcPr marL="57601" marR="57601" marT="26585" marB="26585"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1736999574"/>
                  </a:ext>
                </a:extLst>
              </a:tr>
              <a:tr h="2470302">
                <a:tc>
                  <a:txBody>
                    <a:bodyPr/>
                    <a:lstStyle/>
                    <a:p>
                      <a:pPr algn="ctr"/>
                      <a:r>
                        <a:rPr lang="en-IN" sz="1400">
                          <a:effectLst/>
                        </a:rPr>
                        <a:t>Data interaction</a:t>
                      </a:r>
                    </a:p>
                  </a:txBody>
                  <a:tcPr marL="57601" marR="57601" marT="26585" marB="26585"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US" sz="1400" dirty="0">
                          <a:effectLst/>
                        </a:rPr>
                        <a:t>Yes. Receives input(true) from the sensor and sends it to the light-emitting unit.</a:t>
                      </a:r>
                    </a:p>
                  </a:txBody>
                  <a:tcPr marL="57601" marR="57601" marT="26585" marB="26585"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US" sz="1400" dirty="0">
                          <a:effectLst/>
                        </a:rPr>
                        <a:t>Yes. Receives input(false) from the sensor and send it to display unit.</a:t>
                      </a:r>
                    </a:p>
                  </a:txBody>
                  <a:tcPr marL="57601" marR="57601" marT="26585" marB="26585"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400" dirty="0">
                          <a:effectLst/>
                        </a:rPr>
                        <a:t>No</a:t>
                      </a:r>
                    </a:p>
                  </a:txBody>
                  <a:tcPr marL="57601" marR="57601" marT="26585" marB="26585"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400" dirty="0">
                          <a:effectLst/>
                        </a:rPr>
                        <a:t>No</a:t>
                      </a:r>
                    </a:p>
                  </a:txBody>
                  <a:tcPr marL="57601" marR="57601" marT="26585" marB="26585"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extLst>
                  <a:ext uri="{0D108BD9-81ED-4DB2-BD59-A6C34878D82A}">
                    <a16:rowId xmlns:a16="http://schemas.microsoft.com/office/drawing/2014/main" val="2152324562"/>
                  </a:ext>
                </a:extLst>
              </a:tr>
              <a:tr h="1068239">
                <a:tc>
                  <a:txBody>
                    <a:bodyPr/>
                    <a:lstStyle/>
                    <a:p>
                      <a:pPr algn="ctr"/>
                      <a:r>
                        <a:rPr lang="en-IN" sz="1400">
                          <a:effectLst/>
                        </a:rPr>
                        <a:t>Material interaction</a:t>
                      </a:r>
                    </a:p>
                  </a:txBody>
                  <a:tcPr marL="57601" marR="57601" marT="26585" marB="26585"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a:effectLst/>
                        </a:rPr>
                        <a:t>No</a:t>
                      </a:r>
                    </a:p>
                  </a:txBody>
                  <a:tcPr marL="57601" marR="57601" marT="26585" marB="26585"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a:effectLst/>
                        </a:rPr>
                        <a:t>No</a:t>
                      </a:r>
                    </a:p>
                  </a:txBody>
                  <a:tcPr marL="57601" marR="57601" marT="26585" marB="26585"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US" sz="1400">
                          <a:effectLst/>
                        </a:rPr>
                        <a:t>Yes. Housed inside the head.</a:t>
                      </a:r>
                    </a:p>
                  </a:txBody>
                  <a:tcPr marL="57601" marR="57601" marT="26585" marB="26585"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dirty="0">
                          <a:effectLst/>
                        </a:rPr>
                        <a:t>No</a:t>
                      </a:r>
                    </a:p>
                  </a:txBody>
                  <a:tcPr marL="57601" marR="57601" marT="26585" marB="26585"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3554383351"/>
                  </a:ext>
                </a:extLst>
              </a:tr>
            </a:tbl>
          </a:graphicData>
        </a:graphic>
      </p:graphicFrame>
      <p:sp>
        <p:nvSpPr>
          <p:cNvPr id="5" name="Footer Placeholder 3">
            <a:extLst>
              <a:ext uri="{FF2B5EF4-FFF2-40B4-BE49-F238E27FC236}">
                <a16:creationId xmlns:a16="http://schemas.microsoft.com/office/drawing/2014/main" id="{A6D31D1C-49CB-4825-AC9A-EEE5CE12BDB1}"/>
              </a:ext>
            </a:extLst>
          </p:cNvPr>
          <p:cNvSpPr>
            <a:spLocks noGrp="1"/>
          </p:cNvSpPr>
          <p:nvPr>
            <p:ph type="ftr" sz="quarter" idx="11"/>
          </p:nvPr>
        </p:nvSpPr>
        <p:spPr>
          <a:xfrm>
            <a:off x="4003828" y="6320901"/>
            <a:ext cx="4149571" cy="400575"/>
          </a:xfrm>
        </p:spPr>
        <p:txBody>
          <a:bodyPr/>
          <a:lstStyle/>
          <a:p>
            <a:r>
              <a:rPr lang="en-US" dirty="0"/>
              <a:t>Engineering Exploration 2019-2020 Even</a:t>
            </a:r>
          </a:p>
        </p:txBody>
      </p:sp>
    </p:spTree>
    <p:extLst>
      <p:ext uri="{BB962C8B-B14F-4D97-AF65-F5344CB8AC3E}">
        <p14:creationId xmlns:p14="http://schemas.microsoft.com/office/powerpoint/2010/main" val="56310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BFE31-F48A-452C-B38B-231B29A9EDDD}"/>
              </a:ext>
            </a:extLst>
          </p:cNvPr>
          <p:cNvSpPr>
            <a:spLocks noGrp="1"/>
          </p:cNvSpPr>
          <p:nvPr>
            <p:ph type="title"/>
          </p:nvPr>
        </p:nvSpPr>
        <p:spPr>
          <a:xfrm>
            <a:off x="677334" y="609600"/>
            <a:ext cx="8596668" cy="207038"/>
          </a:xfrm>
        </p:spPr>
        <p:txBody>
          <a:bodyPr>
            <a:normAutofit fontScale="90000"/>
          </a:bodyPr>
          <a:lstStyle/>
          <a:p>
            <a:endParaRPr lang="en-IN" dirty="0"/>
          </a:p>
        </p:txBody>
      </p:sp>
      <p:graphicFrame>
        <p:nvGraphicFramePr>
          <p:cNvPr id="5" name="Content Placeholder 4">
            <a:extLst>
              <a:ext uri="{FF2B5EF4-FFF2-40B4-BE49-F238E27FC236}">
                <a16:creationId xmlns:a16="http://schemas.microsoft.com/office/drawing/2014/main" id="{00AB3908-287D-4ED2-8A3E-3BC3C3764117}"/>
              </a:ext>
            </a:extLst>
          </p:cNvPr>
          <p:cNvGraphicFramePr>
            <a:graphicFrameLocks noGrp="1"/>
          </p:cNvGraphicFramePr>
          <p:nvPr>
            <p:ph idx="1"/>
            <p:extLst>
              <p:ext uri="{D42A27DB-BD31-4B8C-83A1-F6EECF244321}">
                <p14:modId xmlns:p14="http://schemas.microsoft.com/office/powerpoint/2010/main" val="4063722086"/>
              </p:ext>
            </p:extLst>
          </p:nvPr>
        </p:nvGraphicFramePr>
        <p:xfrm>
          <a:off x="488272" y="985838"/>
          <a:ext cx="5607727" cy="5056186"/>
        </p:xfrm>
        <a:graphic>
          <a:graphicData uri="http://schemas.openxmlformats.org/drawingml/2006/table">
            <a:tbl>
              <a:tblPr/>
              <a:tblGrid>
                <a:gridCol w="1121545">
                  <a:extLst>
                    <a:ext uri="{9D8B030D-6E8A-4147-A177-3AD203B41FA5}">
                      <a16:colId xmlns:a16="http://schemas.microsoft.com/office/drawing/2014/main" val="1005447163"/>
                    </a:ext>
                  </a:extLst>
                </a:gridCol>
                <a:gridCol w="1121545">
                  <a:extLst>
                    <a:ext uri="{9D8B030D-6E8A-4147-A177-3AD203B41FA5}">
                      <a16:colId xmlns:a16="http://schemas.microsoft.com/office/drawing/2014/main" val="3473455078"/>
                    </a:ext>
                  </a:extLst>
                </a:gridCol>
                <a:gridCol w="1121545">
                  <a:extLst>
                    <a:ext uri="{9D8B030D-6E8A-4147-A177-3AD203B41FA5}">
                      <a16:colId xmlns:a16="http://schemas.microsoft.com/office/drawing/2014/main" val="2078308206"/>
                    </a:ext>
                  </a:extLst>
                </a:gridCol>
                <a:gridCol w="1112291">
                  <a:extLst>
                    <a:ext uri="{9D8B030D-6E8A-4147-A177-3AD203B41FA5}">
                      <a16:colId xmlns:a16="http://schemas.microsoft.com/office/drawing/2014/main" val="3411620219"/>
                    </a:ext>
                  </a:extLst>
                </a:gridCol>
                <a:gridCol w="1130801">
                  <a:extLst>
                    <a:ext uri="{9D8B030D-6E8A-4147-A177-3AD203B41FA5}">
                      <a16:colId xmlns:a16="http://schemas.microsoft.com/office/drawing/2014/main" val="4171489069"/>
                    </a:ext>
                  </a:extLst>
                </a:gridCol>
              </a:tblGrid>
              <a:tr h="871756">
                <a:tc>
                  <a:txBody>
                    <a:bodyPr/>
                    <a:lstStyle/>
                    <a:p>
                      <a:pPr algn="ctr"/>
                      <a:r>
                        <a:rPr lang="en-IN" sz="1400" b="1" dirty="0">
                          <a:effectLst/>
                        </a:rPr>
                        <a:t>Light Emitting Unit</a:t>
                      </a:r>
                    </a:p>
                  </a:txBody>
                  <a:tcPr marL="94440" marR="94440" marT="43588" marB="43588"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b="1" dirty="0">
                          <a:effectLst/>
                        </a:rPr>
                        <a:t>Sensor Unit</a:t>
                      </a:r>
                    </a:p>
                  </a:txBody>
                  <a:tcPr marL="94440" marR="94440" marT="43588" marB="43588"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b="1">
                          <a:effectLst/>
                        </a:rPr>
                        <a:t>Display Unit</a:t>
                      </a:r>
                    </a:p>
                  </a:txBody>
                  <a:tcPr marL="94440" marR="94440" marT="43588" marB="43588"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b="1">
                          <a:effectLst/>
                        </a:rPr>
                        <a:t>Audio Unit</a:t>
                      </a:r>
                    </a:p>
                  </a:txBody>
                  <a:tcPr marL="94440" marR="94440" marT="43588" marB="43588"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b="1" dirty="0">
                          <a:effectLst/>
                        </a:rPr>
                        <a:t>Movement Unit</a:t>
                      </a:r>
                    </a:p>
                  </a:txBody>
                  <a:tcPr marL="94440" marR="94440" marT="43588" marB="43588"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2251947597"/>
                  </a:ext>
                </a:extLst>
              </a:tr>
              <a:tr h="871756">
                <a:tc>
                  <a:txBody>
                    <a:bodyPr/>
                    <a:lstStyle/>
                    <a:p>
                      <a:pPr algn="ctr"/>
                      <a:r>
                        <a:rPr lang="en-IN" sz="1400" dirty="0">
                          <a:effectLst/>
                        </a:rPr>
                        <a:t>Spatial interaction</a:t>
                      </a:r>
                    </a:p>
                  </a:txBody>
                  <a:tcPr marL="94440" marR="94440" marT="43588" marB="43588"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dirty="0">
                          <a:effectLst/>
                        </a:rPr>
                        <a:t>No</a:t>
                      </a:r>
                    </a:p>
                  </a:txBody>
                  <a:tcPr marL="94440" marR="94440" marT="43588" marB="43588"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dirty="0">
                          <a:effectLst/>
                        </a:rPr>
                        <a:t>No</a:t>
                      </a:r>
                    </a:p>
                  </a:txBody>
                  <a:tcPr marL="94440" marR="94440" marT="43588" marB="43588"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a:effectLst/>
                        </a:rPr>
                        <a:t>No</a:t>
                      </a:r>
                    </a:p>
                  </a:txBody>
                  <a:tcPr marL="94440" marR="94440" marT="43588" marB="43588"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a:effectLst/>
                        </a:rPr>
                        <a:t>No</a:t>
                      </a:r>
                    </a:p>
                  </a:txBody>
                  <a:tcPr marL="94440" marR="94440" marT="43588" marB="43588"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2519196431"/>
                  </a:ext>
                </a:extLst>
              </a:tr>
              <a:tr h="1656337">
                <a:tc>
                  <a:txBody>
                    <a:bodyPr/>
                    <a:lstStyle/>
                    <a:p>
                      <a:pPr algn="ctr"/>
                      <a:r>
                        <a:rPr lang="en-IN" sz="1400">
                          <a:effectLst/>
                        </a:rPr>
                        <a:t>Data interaction</a:t>
                      </a:r>
                    </a:p>
                  </a:txBody>
                  <a:tcPr marL="94440" marR="94440" marT="43588" marB="43588"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US" sz="1400">
                          <a:effectLst/>
                        </a:rPr>
                        <a:t>Yes. Receives input(true) from the sensor.</a:t>
                      </a:r>
                    </a:p>
                  </a:txBody>
                  <a:tcPr marL="94440" marR="94440" marT="43588" marB="43588"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400" dirty="0">
                          <a:effectLst/>
                        </a:rPr>
                        <a:t>No</a:t>
                      </a:r>
                    </a:p>
                  </a:txBody>
                  <a:tcPr marL="94440" marR="94440" marT="43588" marB="43588"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US" sz="1400" dirty="0">
                          <a:effectLst/>
                        </a:rPr>
                        <a:t>Yes. Sends data to the audio unit.</a:t>
                      </a:r>
                    </a:p>
                  </a:txBody>
                  <a:tcPr marL="94440" marR="94440" marT="43588" marB="43588"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400">
                          <a:effectLst/>
                        </a:rPr>
                        <a:t>No</a:t>
                      </a:r>
                    </a:p>
                  </a:txBody>
                  <a:tcPr marL="94440" marR="94440" marT="43588" marB="43588"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extLst>
                  <a:ext uri="{0D108BD9-81ED-4DB2-BD59-A6C34878D82A}">
                    <a16:rowId xmlns:a16="http://schemas.microsoft.com/office/drawing/2014/main" val="4000866438"/>
                  </a:ext>
                </a:extLst>
              </a:tr>
              <a:tr h="1656337">
                <a:tc>
                  <a:txBody>
                    <a:bodyPr/>
                    <a:lstStyle/>
                    <a:p>
                      <a:pPr algn="ctr"/>
                      <a:r>
                        <a:rPr lang="en-IN" sz="1400">
                          <a:effectLst/>
                        </a:rPr>
                        <a:t>Material interaction</a:t>
                      </a:r>
                    </a:p>
                  </a:txBody>
                  <a:tcPr marL="94440" marR="94440" marT="43588" marB="43588"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a:effectLst/>
                        </a:rPr>
                        <a:t>No</a:t>
                      </a:r>
                    </a:p>
                  </a:txBody>
                  <a:tcPr marL="94440" marR="94440" marT="43588" marB="43588"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US" sz="1400">
                          <a:effectLst/>
                        </a:rPr>
                        <a:t>Yes. Housed inside the body.</a:t>
                      </a:r>
                    </a:p>
                  </a:txBody>
                  <a:tcPr marL="94440" marR="94440" marT="43588" marB="43588"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dirty="0">
                          <a:effectLst/>
                        </a:rPr>
                        <a:t>No</a:t>
                      </a:r>
                    </a:p>
                  </a:txBody>
                  <a:tcPr marL="94440" marR="94440" marT="43588" marB="43588"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US" sz="1400" dirty="0">
                          <a:effectLst/>
                        </a:rPr>
                        <a:t>Yes. Housed inside the body as well as legs.</a:t>
                      </a:r>
                    </a:p>
                  </a:txBody>
                  <a:tcPr marL="94440" marR="94440" marT="43588" marB="43588"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595735462"/>
                  </a:ext>
                </a:extLst>
              </a:tr>
            </a:tbl>
          </a:graphicData>
        </a:graphic>
      </p:graphicFrame>
      <p:sp>
        <p:nvSpPr>
          <p:cNvPr id="4" name="Footer Placeholder 3">
            <a:extLst>
              <a:ext uri="{FF2B5EF4-FFF2-40B4-BE49-F238E27FC236}">
                <a16:creationId xmlns:a16="http://schemas.microsoft.com/office/drawing/2014/main" id="{DA8343E1-8A23-4CF2-8115-EC25E8924360}"/>
              </a:ext>
            </a:extLst>
          </p:cNvPr>
          <p:cNvSpPr>
            <a:spLocks noGrp="1"/>
          </p:cNvSpPr>
          <p:nvPr>
            <p:ph type="ftr" sz="quarter" idx="11"/>
          </p:nvPr>
        </p:nvSpPr>
        <p:spPr>
          <a:xfrm>
            <a:off x="4003828" y="6320901"/>
            <a:ext cx="4149571" cy="400575"/>
          </a:xfrm>
        </p:spPr>
        <p:txBody>
          <a:bodyPr/>
          <a:lstStyle/>
          <a:p>
            <a:r>
              <a:rPr lang="en-US" dirty="0"/>
              <a:t>Engineering Exploration 2019-2020 Even</a:t>
            </a:r>
          </a:p>
        </p:txBody>
      </p:sp>
      <p:graphicFrame>
        <p:nvGraphicFramePr>
          <p:cNvPr id="6" name="Table 5">
            <a:extLst>
              <a:ext uri="{FF2B5EF4-FFF2-40B4-BE49-F238E27FC236}">
                <a16:creationId xmlns:a16="http://schemas.microsoft.com/office/drawing/2014/main" id="{1ADAC90B-0614-4598-B7F3-43955E6B96E9}"/>
              </a:ext>
            </a:extLst>
          </p:cNvPr>
          <p:cNvGraphicFramePr>
            <a:graphicFrameLocks noGrp="1"/>
          </p:cNvGraphicFramePr>
          <p:nvPr>
            <p:extLst>
              <p:ext uri="{D42A27DB-BD31-4B8C-83A1-F6EECF244321}">
                <p14:modId xmlns:p14="http://schemas.microsoft.com/office/powerpoint/2010/main" val="409935889"/>
              </p:ext>
            </p:extLst>
          </p:nvPr>
        </p:nvGraphicFramePr>
        <p:xfrm>
          <a:off x="6480699" y="985837"/>
          <a:ext cx="5548544" cy="5056186"/>
        </p:xfrm>
        <a:graphic>
          <a:graphicData uri="http://schemas.openxmlformats.org/drawingml/2006/table">
            <a:tbl>
              <a:tblPr/>
              <a:tblGrid>
                <a:gridCol w="1280160">
                  <a:extLst>
                    <a:ext uri="{9D8B030D-6E8A-4147-A177-3AD203B41FA5}">
                      <a16:colId xmlns:a16="http://schemas.microsoft.com/office/drawing/2014/main" val="1276059343"/>
                    </a:ext>
                  </a:extLst>
                </a:gridCol>
                <a:gridCol w="1161199">
                  <a:extLst>
                    <a:ext uri="{9D8B030D-6E8A-4147-A177-3AD203B41FA5}">
                      <a16:colId xmlns:a16="http://schemas.microsoft.com/office/drawing/2014/main" val="774982465"/>
                    </a:ext>
                  </a:extLst>
                </a:gridCol>
                <a:gridCol w="972993">
                  <a:extLst>
                    <a:ext uri="{9D8B030D-6E8A-4147-A177-3AD203B41FA5}">
                      <a16:colId xmlns:a16="http://schemas.microsoft.com/office/drawing/2014/main" val="29362546"/>
                    </a:ext>
                  </a:extLst>
                </a:gridCol>
                <a:gridCol w="1067096">
                  <a:extLst>
                    <a:ext uri="{9D8B030D-6E8A-4147-A177-3AD203B41FA5}">
                      <a16:colId xmlns:a16="http://schemas.microsoft.com/office/drawing/2014/main" val="2547004217"/>
                    </a:ext>
                  </a:extLst>
                </a:gridCol>
                <a:gridCol w="1067096">
                  <a:extLst>
                    <a:ext uri="{9D8B030D-6E8A-4147-A177-3AD203B41FA5}">
                      <a16:colId xmlns:a16="http://schemas.microsoft.com/office/drawing/2014/main" val="1355718011"/>
                    </a:ext>
                  </a:extLst>
                </a:gridCol>
              </a:tblGrid>
              <a:tr h="871756">
                <a:tc>
                  <a:txBody>
                    <a:bodyPr/>
                    <a:lstStyle/>
                    <a:p>
                      <a:pPr algn="ctr"/>
                      <a:r>
                        <a:rPr lang="en-IN" sz="1400" b="1" dirty="0">
                          <a:effectLst/>
                        </a:rPr>
                        <a:t>Display Unit</a:t>
                      </a:r>
                    </a:p>
                  </a:txBody>
                  <a:tcPr marL="72498" marR="72498" marT="33461" marB="33461"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b="1" dirty="0">
                          <a:effectLst/>
                        </a:rPr>
                        <a:t>Sensor Unit</a:t>
                      </a:r>
                    </a:p>
                  </a:txBody>
                  <a:tcPr marL="72498" marR="72498" marT="33461" marB="33461"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b="1">
                          <a:effectLst/>
                        </a:rPr>
                        <a:t>Light Emitting Unit</a:t>
                      </a:r>
                    </a:p>
                  </a:txBody>
                  <a:tcPr marL="72498" marR="72498" marT="33461" marB="33461"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b="1">
                          <a:effectLst/>
                        </a:rPr>
                        <a:t>Audio Unit</a:t>
                      </a:r>
                    </a:p>
                  </a:txBody>
                  <a:tcPr marL="72498" marR="72498" marT="33461" marB="33461"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b="1">
                          <a:effectLst/>
                        </a:rPr>
                        <a:t>Movement Unit</a:t>
                      </a:r>
                    </a:p>
                  </a:txBody>
                  <a:tcPr marL="72498" marR="72498" marT="33461" marB="33461"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1099297051"/>
                  </a:ext>
                </a:extLst>
              </a:tr>
              <a:tr h="871756">
                <a:tc>
                  <a:txBody>
                    <a:bodyPr/>
                    <a:lstStyle/>
                    <a:p>
                      <a:pPr algn="ctr"/>
                      <a:r>
                        <a:rPr lang="en-IN" sz="1400" dirty="0">
                          <a:effectLst/>
                        </a:rPr>
                        <a:t>Spatial interaction</a:t>
                      </a:r>
                    </a:p>
                  </a:txBody>
                  <a:tcPr marL="72498" marR="72498" marT="33461" marB="33461"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dirty="0">
                          <a:effectLst/>
                        </a:rPr>
                        <a:t>No</a:t>
                      </a:r>
                    </a:p>
                  </a:txBody>
                  <a:tcPr marL="72498" marR="72498" marT="33461" marB="33461"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dirty="0">
                          <a:effectLst/>
                        </a:rPr>
                        <a:t>No</a:t>
                      </a:r>
                    </a:p>
                  </a:txBody>
                  <a:tcPr marL="72498" marR="72498" marT="33461" marB="33461"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a:effectLst/>
                        </a:rPr>
                        <a:t>No</a:t>
                      </a:r>
                    </a:p>
                  </a:txBody>
                  <a:tcPr marL="72498" marR="72498" marT="33461" marB="33461"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a:effectLst/>
                        </a:rPr>
                        <a:t>No</a:t>
                      </a:r>
                    </a:p>
                  </a:txBody>
                  <a:tcPr marL="72498" marR="72498" marT="33461" marB="33461"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2896786543"/>
                  </a:ext>
                </a:extLst>
              </a:tr>
              <a:tr h="1656337">
                <a:tc>
                  <a:txBody>
                    <a:bodyPr/>
                    <a:lstStyle/>
                    <a:p>
                      <a:pPr algn="ctr"/>
                      <a:r>
                        <a:rPr lang="en-IN" sz="1400">
                          <a:effectLst/>
                        </a:rPr>
                        <a:t>Data interaction</a:t>
                      </a:r>
                    </a:p>
                  </a:txBody>
                  <a:tcPr marL="72498" marR="72498" marT="33461" marB="33461"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US" sz="1400" dirty="0">
                          <a:effectLst/>
                        </a:rPr>
                        <a:t>Yes. Receives input(false) from the sensor.</a:t>
                      </a:r>
                    </a:p>
                  </a:txBody>
                  <a:tcPr marL="72498" marR="72498" marT="33461" marB="33461"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400" dirty="0">
                          <a:effectLst/>
                        </a:rPr>
                        <a:t>No</a:t>
                      </a:r>
                    </a:p>
                  </a:txBody>
                  <a:tcPr marL="72498" marR="72498" marT="33461" marB="33461"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400">
                          <a:effectLst/>
                        </a:rPr>
                        <a:t>No</a:t>
                      </a:r>
                    </a:p>
                  </a:txBody>
                  <a:tcPr marL="72498" marR="72498" marT="33461" marB="33461"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400" dirty="0">
                          <a:effectLst/>
                        </a:rPr>
                        <a:t>No</a:t>
                      </a:r>
                    </a:p>
                  </a:txBody>
                  <a:tcPr marL="72498" marR="72498" marT="33461" marB="33461"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extLst>
                  <a:ext uri="{0D108BD9-81ED-4DB2-BD59-A6C34878D82A}">
                    <a16:rowId xmlns:a16="http://schemas.microsoft.com/office/drawing/2014/main" val="3639735337"/>
                  </a:ext>
                </a:extLst>
              </a:tr>
              <a:tr h="1656337">
                <a:tc>
                  <a:txBody>
                    <a:bodyPr/>
                    <a:lstStyle/>
                    <a:p>
                      <a:pPr algn="ctr"/>
                      <a:r>
                        <a:rPr lang="en-IN" sz="1400" dirty="0">
                          <a:effectLst/>
                        </a:rPr>
                        <a:t>Material interaction</a:t>
                      </a:r>
                    </a:p>
                  </a:txBody>
                  <a:tcPr marL="72498" marR="72498" marT="33461" marB="33461"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a:effectLst/>
                        </a:rPr>
                        <a:t>No</a:t>
                      </a:r>
                    </a:p>
                  </a:txBody>
                  <a:tcPr marL="72498" marR="72498" marT="33461" marB="33461"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US" sz="1400" dirty="0">
                          <a:effectLst/>
                        </a:rPr>
                        <a:t>Yes. Housed inside the body.</a:t>
                      </a:r>
                    </a:p>
                  </a:txBody>
                  <a:tcPr marL="72498" marR="72498" marT="33461" marB="33461"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dirty="0">
                          <a:effectLst/>
                        </a:rPr>
                        <a:t>No</a:t>
                      </a:r>
                    </a:p>
                  </a:txBody>
                  <a:tcPr marL="72498" marR="72498" marT="33461" marB="33461"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US" sz="1400" dirty="0">
                          <a:effectLst/>
                        </a:rPr>
                        <a:t>Yes. Housed inside the body as well as legs.</a:t>
                      </a:r>
                    </a:p>
                  </a:txBody>
                  <a:tcPr marL="72498" marR="72498" marT="33461" marB="33461"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3921763649"/>
                  </a:ext>
                </a:extLst>
              </a:tr>
            </a:tbl>
          </a:graphicData>
        </a:graphic>
      </p:graphicFrame>
    </p:spTree>
    <p:extLst>
      <p:ext uri="{BB962C8B-B14F-4D97-AF65-F5344CB8AC3E}">
        <p14:creationId xmlns:p14="http://schemas.microsoft.com/office/powerpoint/2010/main" val="90807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EEB09-934C-4C90-8F5F-B93FAF46804A}"/>
              </a:ext>
            </a:extLst>
          </p:cNvPr>
          <p:cNvSpPr>
            <a:spLocks noGrp="1"/>
          </p:cNvSpPr>
          <p:nvPr>
            <p:ph type="title"/>
          </p:nvPr>
        </p:nvSpPr>
        <p:spPr>
          <a:xfrm>
            <a:off x="677334" y="609600"/>
            <a:ext cx="8596668" cy="118369"/>
          </a:xfrm>
        </p:spPr>
        <p:txBody>
          <a:bodyPr>
            <a:normAutofit fontScale="90000"/>
          </a:bodyPr>
          <a:lstStyle/>
          <a:p>
            <a:endParaRPr lang="en-IN" dirty="0"/>
          </a:p>
        </p:txBody>
      </p:sp>
      <p:graphicFrame>
        <p:nvGraphicFramePr>
          <p:cNvPr id="9" name="Content Placeholder 8">
            <a:extLst>
              <a:ext uri="{FF2B5EF4-FFF2-40B4-BE49-F238E27FC236}">
                <a16:creationId xmlns:a16="http://schemas.microsoft.com/office/drawing/2014/main" id="{0C71081B-CCCD-4E5F-A01D-60590A3558FE}"/>
              </a:ext>
            </a:extLst>
          </p:cNvPr>
          <p:cNvGraphicFramePr>
            <a:graphicFrameLocks noGrp="1"/>
          </p:cNvGraphicFramePr>
          <p:nvPr>
            <p:ph idx="1"/>
            <p:extLst>
              <p:ext uri="{D42A27DB-BD31-4B8C-83A1-F6EECF244321}">
                <p14:modId xmlns:p14="http://schemas.microsoft.com/office/powerpoint/2010/main" val="1193352762"/>
              </p:ext>
            </p:extLst>
          </p:nvPr>
        </p:nvGraphicFramePr>
        <p:xfrm>
          <a:off x="347473" y="876903"/>
          <a:ext cx="5833870" cy="5329669"/>
        </p:xfrm>
        <a:graphic>
          <a:graphicData uri="http://schemas.openxmlformats.org/drawingml/2006/table">
            <a:tbl>
              <a:tblPr/>
              <a:tblGrid>
                <a:gridCol w="1166774">
                  <a:extLst>
                    <a:ext uri="{9D8B030D-6E8A-4147-A177-3AD203B41FA5}">
                      <a16:colId xmlns:a16="http://schemas.microsoft.com/office/drawing/2014/main" val="1226836395"/>
                    </a:ext>
                  </a:extLst>
                </a:gridCol>
                <a:gridCol w="1166774">
                  <a:extLst>
                    <a:ext uri="{9D8B030D-6E8A-4147-A177-3AD203B41FA5}">
                      <a16:colId xmlns:a16="http://schemas.microsoft.com/office/drawing/2014/main" val="2551084418"/>
                    </a:ext>
                  </a:extLst>
                </a:gridCol>
                <a:gridCol w="1166774">
                  <a:extLst>
                    <a:ext uri="{9D8B030D-6E8A-4147-A177-3AD203B41FA5}">
                      <a16:colId xmlns:a16="http://schemas.microsoft.com/office/drawing/2014/main" val="1574205136"/>
                    </a:ext>
                  </a:extLst>
                </a:gridCol>
                <a:gridCol w="1166774">
                  <a:extLst>
                    <a:ext uri="{9D8B030D-6E8A-4147-A177-3AD203B41FA5}">
                      <a16:colId xmlns:a16="http://schemas.microsoft.com/office/drawing/2014/main" val="2308865773"/>
                    </a:ext>
                  </a:extLst>
                </a:gridCol>
                <a:gridCol w="1166774">
                  <a:extLst>
                    <a:ext uri="{9D8B030D-6E8A-4147-A177-3AD203B41FA5}">
                      <a16:colId xmlns:a16="http://schemas.microsoft.com/office/drawing/2014/main" val="2686528929"/>
                    </a:ext>
                  </a:extLst>
                </a:gridCol>
              </a:tblGrid>
              <a:tr h="670262">
                <a:tc>
                  <a:txBody>
                    <a:bodyPr/>
                    <a:lstStyle/>
                    <a:p>
                      <a:pPr algn="ctr"/>
                      <a:r>
                        <a:rPr lang="en-IN" sz="1400" b="1" dirty="0">
                          <a:effectLst/>
                        </a:rPr>
                        <a:t>Audio Unit</a:t>
                      </a:r>
                    </a:p>
                  </a:txBody>
                  <a:tcPr marL="70185" marR="70185" marT="32393" marB="32393"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b="1">
                          <a:effectLst/>
                        </a:rPr>
                        <a:t>Sensor Unit</a:t>
                      </a:r>
                    </a:p>
                  </a:txBody>
                  <a:tcPr marL="70185" marR="70185" marT="32393" marB="32393"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b="1">
                          <a:effectLst/>
                        </a:rPr>
                        <a:t>Light Emitting Unit</a:t>
                      </a:r>
                    </a:p>
                  </a:txBody>
                  <a:tcPr marL="70185" marR="70185" marT="32393" marB="32393"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b="1">
                          <a:effectLst/>
                        </a:rPr>
                        <a:t>Display Unit</a:t>
                      </a:r>
                    </a:p>
                  </a:txBody>
                  <a:tcPr marL="70185" marR="70185" marT="32393" marB="32393"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b="1">
                          <a:effectLst/>
                        </a:rPr>
                        <a:t>Movement Unit</a:t>
                      </a:r>
                    </a:p>
                  </a:txBody>
                  <a:tcPr marL="70185" marR="70185" marT="32393" marB="32393"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1416735785"/>
                  </a:ext>
                </a:extLst>
              </a:tr>
              <a:tr h="2077810">
                <a:tc>
                  <a:txBody>
                    <a:bodyPr/>
                    <a:lstStyle/>
                    <a:p>
                      <a:pPr algn="ctr"/>
                      <a:r>
                        <a:rPr lang="en-IN" sz="1400">
                          <a:effectLst/>
                        </a:rPr>
                        <a:t>Spatial interaction</a:t>
                      </a:r>
                    </a:p>
                  </a:txBody>
                  <a:tcPr marL="70185" marR="70185" marT="32393" marB="32393"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dirty="0">
                          <a:effectLst/>
                        </a:rPr>
                        <a:t>No</a:t>
                      </a:r>
                    </a:p>
                  </a:txBody>
                  <a:tcPr marL="70185" marR="70185" marT="32393" marB="32393"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dirty="0">
                          <a:effectLst/>
                        </a:rPr>
                        <a:t>No</a:t>
                      </a:r>
                    </a:p>
                  </a:txBody>
                  <a:tcPr marL="70185" marR="70185" marT="32393" marB="32393"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dirty="0">
                          <a:effectLst/>
                        </a:rPr>
                        <a:t>No</a:t>
                      </a:r>
                    </a:p>
                  </a:txBody>
                  <a:tcPr marL="70185" marR="70185" marT="32393" marB="32393"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US" sz="1400" dirty="0">
                          <a:effectLst/>
                        </a:rPr>
                        <a:t>Yes. Legs move in only one direction, hence the degree of freedom=1</a:t>
                      </a:r>
                    </a:p>
                  </a:txBody>
                  <a:tcPr marL="70185" marR="70185" marT="32393" marB="32393"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1489483314"/>
                  </a:ext>
                </a:extLst>
              </a:tr>
              <a:tr h="1474575">
                <a:tc>
                  <a:txBody>
                    <a:bodyPr/>
                    <a:lstStyle/>
                    <a:p>
                      <a:pPr algn="ctr"/>
                      <a:r>
                        <a:rPr lang="en-IN" sz="1400">
                          <a:effectLst/>
                        </a:rPr>
                        <a:t>Data interaction</a:t>
                      </a:r>
                    </a:p>
                  </a:txBody>
                  <a:tcPr marL="70185" marR="70185" marT="32393" marB="32393"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400">
                          <a:effectLst/>
                        </a:rPr>
                        <a:t>No</a:t>
                      </a:r>
                    </a:p>
                  </a:txBody>
                  <a:tcPr marL="70185" marR="70185" marT="32393" marB="32393"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US" sz="1400" dirty="0">
                          <a:effectLst/>
                        </a:rPr>
                        <a:t>Yes. Receives data from the light-emitting unit.</a:t>
                      </a:r>
                    </a:p>
                  </a:txBody>
                  <a:tcPr marL="70185" marR="70185" marT="32393" marB="32393"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400" dirty="0">
                          <a:effectLst/>
                        </a:rPr>
                        <a:t>No</a:t>
                      </a:r>
                    </a:p>
                  </a:txBody>
                  <a:tcPr marL="70185" marR="70185" marT="32393" marB="32393"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US" sz="1400" dirty="0">
                          <a:effectLst/>
                        </a:rPr>
                        <a:t>Yes. Sends data to the movement unit.</a:t>
                      </a:r>
                    </a:p>
                  </a:txBody>
                  <a:tcPr marL="70185" marR="70185" marT="32393" marB="32393"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extLst>
                  <a:ext uri="{0D108BD9-81ED-4DB2-BD59-A6C34878D82A}">
                    <a16:rowId xmlns:a16="http://schemas.microsoft.com/office/drawing/2014/main" val="2155516075"/>
                  </a:ext>
                </a:extLst>
              </a:tr>
              <a:tr h="1072418">
                <a:tc>
                  <a:txBody>
                    <a:bodyPr/>
                    <a:lstStyle/>
                    <a:p>
                      <a:pPr algn="ctr"/>
                      <a:r>
                        <a:rPr lang="en-IN" sz="1400">
                          <a:effectLst/>
                        </a:rPr>
                        <a:t>Material interaction</a:t>
                      </a:r>
                    </a:p>
                  </a:txBody>
                  <a:tcPr marL="70185" marR="70185" marT="32393" marB="32393"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US" sz="1400">
                          <a:effectLst/>
                        </a:rPr>
                        <a:t>Yes. Housed inside the head.</a:t>
                      </a:r>
                    </a:p>
                  </a:txBody>
                  <a:tcPr marL="70185" marR="70185" marT="32393" marB="32393"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a:effectLst/>
                        </a:rPr>
                        <a:t>No</a:t>
                      </a:r>
                    </a:p>
                  </a:txBody>
                  <a:tcPr marL="70185" marR="70185" marT="32393" marB="32393"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a:effectLst/>
                        </a:rPr>
                        <a:t>No</a:t>
                      </a:r>
                    </a:p>
                  </a:txBody>
                  <a:tcPr marL="70185" marR="70185" marT="32393" marB="32393"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dirty="0">
                          <a:effectLst/>
                        </a:rPr>
                        <a:t>No</a:t>
                      </a:r>
                    </a:p>
                  </a:txBody>
                  <a:tcPr marL="70185" marR="70185" marT="32393" marB="32393"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913362119"/>
                  </a:ext>
                </a:extLst>
              </a:tr>
            </a:tbl>
          </a:graphicData>
        </a:graphic>
      </p:graphicFrame>
      <p:sp>
        <p:nvSpPr>
          <p:cNvPr id="4" name="Footer Placeholder 3">
            <a:extLst>
              <a:ext uri="{FF2B5EF4-FFF2-40B4-BE49-F238E27FC236}">
                <a16:creationId xmlns:a16="http://schemas.microsoft.com/office/drawing/2014/main" id="{6D4279C5-482B-4400-A193-952BCAA0AB5F}"/>
              </a:ext>
            </a:extLst>
          </p:cNvPr>
          <p:cNvSpPr>
            <a:spLocks noGrp="1"/>
          </p:cNvSpPr>
          <p:nvPr>
            <p:ph type="ftr" sz="quarter" idx="11"/>
          </p:nvPr>
        </p:nvSpPr>
        <p:spPr>
          <a:xfrm>
            <a:off x="4003828" y="6320901"/>
            <a:ext cx="4149571" cy="400575"/>
          </a:xfrm>
        </p:spPr>
        <p:txBody>
          <a:bodyPr/>
          <a:lstStyle/>
          <a:p>
            <a:r>
              <a:rPr lang="en-US" dirty="0"/>
              <a:t>Engineering Exploration 2019-2020 Even</a:t>
            </a:r>
          </a:p>
        </p:txBody>
      </p:sp>
      <p:graphicFrame>
        <p:nvGraphicFramePr>
          <p:cNvPr id="10" name="Table 9">
            <a:extLst>
              <a:ext uri="{FF2B5EF4-FFF2-40B4-BE49-F238E27FC236}">
                <a16:creationId xmlns:a16="http://schemas.microsoft.com/office/drawing/2014/main" id="{CA9E235B-5806-4713-8453-1AC781C73223}"/>
              </a:ext>
            </a:extLst>
          </p:cNvPr>
          <p:cNvGraphicFramePr>
            <a:graphicFrameLocks noGrp="1"/>
          </p:cNvGraphicFramePr>
          <p:nvPr>
            <p:extLst>
              <p:ext uri="{D42A27DB-BD31-4B8C-83A1-F6EECF244321}">
                <p14:modId xmlns:p14="http://schemas.microsoft.com/office/powerpoint/2010/main" val="355827198"/>
              </p:ext>
            </p:extLst>
          </p:nvPr>
        </p:nvGraphicFramePr>
        <p:xfrm>
          <a:off x="6547104" y="876903"/>
          <a:ext cx="5458970" cy="5329668"/>
        </p:xfrm>
        <a:graphic>
          <a:graphicData uri="http://schemas.openxmlformats.org/drawingml/2006/table">
            <a:tbl>
              <a:tblPr/>
              <a:tblGrid>
                <a:gridCol w="1091794">
                  <a:extLst>
                    <a:ext uri="{9D8B030D-6E8A-4147-A177-3AD203B41FA5}">
                      <a16:colId xmlns:a16="http://schemas.microsoft.com/office/drawing/2014/main" val="3603978423"/>
                    </a:ext>
                  </a:extLst>
                </a:gridCol>
                <a:gridCol w="1091794">
                  <a:extLst>
                    <a:ext uri="{9D8B030D-6E8A-4147-A177-3AD203B41FA5}">
                      <a16:colId xmlns:a16="http://schemas.microsoft.com/office/drawing/2014/main" val="3057455738"/>
                    </a:ext>
                  </a:extLst>
                </a:gridCol>
                <a:gridCol w="1091794">
                  <a:extLst>
                    <a:ext uri="{9D8B030D-6E8A-4147-A177-3AD203B41FA5}">
                      <a16:colId xmlns:a16="http://schemas.microsoft.com/office/drawing/2014/main" val="234790477"/>
                    </a:ext>
                  </a:extLst>
                </a:gridCol>
                <a:gridCol w="1091794">
                  <a:extLst>
                    <a:ext uri="{9D8B030D-6E8A-4147-A177-3AD203B41FA5}">
                      <a16:colId xmlns:a16="http://schemas.microsoft.com/office/drawing/2014/main" val="1716678776"/>
                    </a:ext>
                  </a:extLst>
                </a:gridCol>
                <a:gridCol w="1091794">
                  <a:extLst>
                    <a:ext uri="{9D8B030D-6E8A-4147-A177-3AD203B41FA5}">
                      <a16:colId xmlns:a16="http://schemas.microsoft.com/office/drawing/2014/main" val="1178670775"/>
                    </a:ext>
                  </a:extLst>
                </a:gridCol>
              </a:tblGrid>
              <a:tr h="751112">
                <a:tc>
                  <a:txBody>
                    <a:bodyPr/>
                    <a:lstStyle/>
                    <a:p>
                      <a:pPr algn="ctr"/>
                      <a:r>
                        <a:rPr lang="en-IN" sz="1400" b="1" dirty="0">
                          <a:effectLst/>
                        </a:rPr>
                        <a:t>Movement Unit</a:t>
                      </a:r>
                    </a:p>
                  </a:txBody>
                  <a:tcPr marL="53226" marR="53226" marT="24566" marB="2456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b="1">
                          <a:effectLst/>
                        </a:rPr>
                        <a:t>Sensor Unit</a:t>
                      </a:r>
                    </a:p>
                  </a:txBody>
                  <a:tcPr marL="53226" marR="53226" marT="24566" marB="2456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b="1">
                          <a:effectLst/>
                        </a:rPr>
                        <a:t>Light Emitting Unit</a:t>
                      </a:r>
                    </a:p>
                  </a:txBody>
                  <a:tcPr marL="53226" marR="53226" marT="24566" marB="2456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b="1">
                          <a:effectLst/>
                        </a:rPr>
                        <a:t>Display Unit</a:t>
                      </a:r>
                    </a:p>
                  </a:txBody>
                  <a:tcPr marL="53226" marR="53226" marT="24566" marB="2456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b="1">
                          <a:effectLst/>
                        </a:rPr>
                        <a:t>Audio Unit</a:t>
                      </a:r>
                    </a:p>
                  </a:txBody>
                  <a:tcPr marL="53226" marR="53226" marT="24566" marB="2456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1791276586"/>
                  </a:ext>
                </a:extLst>
              </a:tr>
              <a:tr h="1913722">
                <a:tc>
                  <a:txBody>
                    <a:bodyPr/>
                    <a:lstStyle/>
                    <a:p>
                      <a:pPr algn="ctr"/>
                      <a:r>
                        <a:rPr lang="en-IN" sz="1400" dirty="0">
                          <a:effectLst/>
                        </a:rPr>
                        <a:t>Spatial interaction</a:t>
                      </a:r>
                    </a:p>
                  </a:txBody>
                  <a:tcPr marL="53226" marR="53226" marT="24566" marB="2456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dirty="0">
                          <a:effectLst/>
                        </a:rPr>
                        <a:t>No</a:t>
                      </a:r>
                    </a:p>
                  </a:txBody>
                  <a:tcPr marL="53226" marR="53226" marT="24566" marB="2456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US" sz="1400" dirty="0">
                          <a:effectLst/>
                        </a:rPr>
                        <a:t>Yes. Legs move in only one direction, hence the degree of freedom=1</a:t>
                      </a:r>
                    </a:p>
                  </a:txBody>
                  <a:tcPr marL="53226" marR="53226" marT="24566" marB="2456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US" sz="1400" dirty="0">
                          <a:effectLst/>
                        </a:rPr>
                        <a:t>Yes. Legs move in only one direction, hence the degree of freedom=1</a:t>
                      </a:r>
                    </a:p>
                  </a:txBody>
                  <a:tcPr marL="53226" marR="53226" marT="24566" marB="2456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a:effectLst/>
                        </a:rPr>
                        <a:t>No</a:t>
                      </a:r>
                    </a:p>
                  </a:txBody>
                  <a:tcPr marL="53226" marR="53226" marT="24566" marB="2456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4101215132"/>
                  </a:ext>
                </a:extLst>
              </a:tr>
              <a:tr h="1216156">
                <a:tc>
                  <a:txBody>
                    <a:bodyPr/>
                    <a:lstStyle/>
                    <a:p>
                      <a:pPr algn="ctr"/>
                      <a:r>
                        <a:rPr lang="en-IN" sz="1400" dirty="0">
                          <a:effectLst/>
                        </a:rPr>
                        <a:t>Data interaction</a:t>
                      </a:r>
                    </a:p>
                  </a:txBody>
                  <a:tcPr marL="53226" marR="53226" marT="24566" marB="2456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400">
                          <a:effectLst/>
                        </a:rPr>
                        <a:t>No</a:t>
                      </a:r>
                    </a:p>
                  </a:txBody>
                  <a:tcPr marL="53226" marR="53226" marT="24566" marB="2456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400" dirty="0">
                          <a:effectLst/>
                        </a:rPr>
                        <a:t>No</a:t>
                      </a:r>
                    </a:p>
                  </a:txBody>
                  <a:tcPr marL="53226" marR="53226" marT="24566" marB="2456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400">
                          <a:effectLst/>
                        </a:rPr>
                        <a:t>No</a:t>
                      </a:r>
                    </a:p>
                  </a:txBody>
                  <a:tcPr marL="53226" marR="53226" marT="24566" marB="2456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US" sz="1400" dirty="0">
                          <a:effectLst/>
                        </a:rPr>
                        <a:t>Yes. Receives data from the audio unit.</a:t>
                      </a:r>
                    </a:p>
                  </a:txBody>
                  <a:tcPr marL="53226" marR="53226" marT="24566" marB="2456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extLst>
                  <a:ext uri="{0D108BD9-81ED-4DB2-BD59-A6C34878D82A}">
                    <a16:rowId xmlns:a16="http://schemas.microsoft.com/office/drawing/2014/main" val="1085096056"/>
                  </a:ext>
                </a:extLst>
              </a:tr>
              <a:tr h="1448678">
                <a:tc>
                  <a:txBody>
                    <a:bodyPr/>
                    <a:lstStyle/>
                    <a:p>
                      <a:pPr algn="ctr"/>
                      <a:r>
                        <a:rPr lang="en-IN" sz="1400">
                          <a:effectLst/>
                        </a:rPr>
                        <a:t>Material interaction</a:t>
                      </a:r>
                    </a:p>
                  </a:txBody>
                  <a:tcPr marL="53226" marR="53226" marT="24566" marB="2456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a:effectLst/>
                        </a:rPr>
                        <a:t>No</a:t>
                      </a:r>
                    </a:p>
                  </a:txBody>
                  <a:tcPr marL="53226" marR="53226" marT="24566" marB="2456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US" sz="1400" dirty="0">
                          <a:effectLst/>
                        </a:rPr>
                        <a:t>Yes. Housed inside the body as well as legs.</a:t>
                      </a:r>
                    </a:p>
                  </a:txBody>
                  <a:tcPr marL="53226" marR="53226" marT="24566" marB="2456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US" sz="1400">
                          <a:effectLst/>
                        </a:rPr>
                        <a:t>Yes. Housed inside the body as well as legs.</a:t>
                      </a:r>
                    </a:p>
                  </a:txBody>
                  <a:tcPr marL="53226" marR="53226" marT="24566" marB="2456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400" dirty="0">
                          <a:effectLst/>
                        </a:rPr>
                        <a:t>No</a:t>
                      </a:r>
                    </a:p>
                  </a:txBody>
                  <a:tcPr marL="53226" marR="53226" marT="24566" marB="2456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3379972363"/>
                  </a:ext>
                </a:extLst>
              </a:tr>
            </a:tbl>
          </a:graphicData>
        </a:graphic>
      </p:graphicFrame>
      <p:sp>
        <p:nvSpPr>
          <p:cNvPr id="11" name="Rectangle 3">
            <a:extLst>
              <a:ext uri="{FF2B5EF4-FFF2-40B4-BE49-F238E27FC236}">
                <a16:creationId xmlns:a16="http://schemas.microsoft.com/office/drawing/2014/main" id="{E94869C6-EF28-4683-922E-2C78905026BD}"/>
              </a:ext>
            </a:extLst>
          </p:cNvPr>
          <p:cNvSpPr>
            <a:spLocks noChangeArrowheads="1"/>
          </p:cNvSpPr>
          <p:nvPr/>
        </p:nvSpPr>
        <p:spPr bwMode="auto">
          <a:xfrm>
            <a:off x="3888419" y="-916340"/>
            <a:ext cx="12192000" cy="457200"/>
          </a:xfrm>
          <a:prstGeom prst="rect">
            <a:avLst/>
          </a:prstGeom>
          <a:solidFill>
            <a:srgbClr val="EAE7E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1" i="0" u="none" strike="noStrike" cap="none" normalizeH="0" baseline="0">
              <a:ln>
                <a:noFill/>
              </a:ln>
              <a:solidFill>
                <a:srgbClr val="212528"/>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1282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42CE-1A66-4024-8DE2-1A94FC2CCA2D}"/>
              </a:ext>
            </a:extLst>
          </p:cNvPr>
          <p:cNvSpPr>
            <a:spLocks noGrp="1"/>
          </p:cNvSpPr>
          <p:nvPr>
            <p:ph type="title"/>
          </p:nvPr>
        </p:nvSpPr>
        <p:spPr>
          <a:xfrm>
            <a:off x="838200" y="2991775"/>
            <a:ext cx="8944992" cy="1988598"/>
          </a:xfrm>
        </p:spPr>
        <p:txBody>
          <a:bodyPr/>
          <a:lstStyle/>
          <a:p>
            <a:pPr algn="ctr"/>
            <a:r>
              <a:rPr lang="en-US" b="1" u="sng" dirty="0">
                <a:solidFill>
                  <a:schemeClr val="tx1"/>
                </a:solidFill>
                <a:effectLst>
                  <a:outerShdw blurRad="38100" dist="38100" dir="2700000" algn="tl">
                    <a:srgbClr val="000000">
                      <a:alpha val="43137"/>
                    </a:srgbClr>
                  </a:outerShdw>
                </a:effectLst>
              </a:rPr>
              <a:t>VIRTUAL IMPLEMENTATION</a:t>
            </a:r>
            <a:endParaRPr lang="en-IN" b="1" u="sng" dirty="0">
              <a:solidFill>
                <a:schemeClr val="tx1"/>
              </a:solidFill>
              <a:effectLst>
                <a:outerShdw blurRad="38100" dist="38100" dir="2700000" algn="tl">
                  <a:srgbClr val="000000">
                    <a:alpha val="43137"/>
                  </a:srgbClr>
                </a:outerShdw>
              </a:effectLst>
            </a:endParaRPr>
          </a:p>
        </p:txBody>
      </p:sp>
      <p:sp>
        <p:nvSpPr>
          <p:cNvPr id="3" name="Footer Placeholder 3">
            <a:extLst>
              <a:ext uri="{FF2B5EF4-FFF2-40B4-BE49-F238E27FC236}">
                <a16:creationId xmlns:a16="http://schemas.microsoft.com/office/drawing/2014/main" id="{7E198A49-3FC0-4CA2-9A9B-35013BC0E061}"/>
              </a:ext>
            </a:extLst>
          </p:cNvPr>
          <p:cNvSpPr>
            <a:spLocks noGrp="1"/>
          </p:cNvSpPr>
          <p:nvPr>
            <p:ph type="ftr" sz="quarter" idx="11"/>
          </p:nvPr>
        </p:nvSpPr>
        <p:spPr>
          <a:xfrm>
            <a:off x="4003828" y="6320901"/>
            <a:ext cx="4149571" cy="400575"/>
          </a:xfrm>
        </p:spPr>
        <p:txBody>
          <a:bodyPr/>
          <a:lstStyle/>
          <a:p>
            <a:r>
              <a:rPr lang="en-US" dirty="0"/>
              <a:t>Engineering Exploration 2019-2020 Even</a:t>
            </a:r>
          </a:p>
        </p:txBody>
      </p:sp>
    </p:spTree>
    <p:extLst>
      <p:ext uri="{BB962C8B-B14F-4D97-AF65-F5344CB8AC3E}">
        <p14:creationId xmlns:p14="http://schemas.microsoft.com/office/powerpoint/2010/main" val="48960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06D7D-24F8-4107-AADB-EE26D13D9E65}"/>
              </a:ext>
            </a:extLst>
          </p:cNvPr>
          <p:cNvSpPr>
            <a:spLocks noGrp="1"/>
          </p:cNvSpPr>
          <p:nvPr>
            <p:ph type="title"/>
          </p:nvPr>
        </p:nvSpPr>
        <p:spPr/>
        <p:txBody>
          <a:bodyPr/>
          <a:lstStyle/>
          <a:p>
            <a:pPr algn="ctr"/>
            <a:r>
              <a:rPr lang="en-US" u="sng" dirty="0">
                <a:solidFill>
                  <a:schemeClr val="tx1"/>
                </a:solidFill>
              </a:rPr>
              <a:t>3D MODEL OF THE ENTIRE SYSTEM</a:t>
            </a:r>
            <a:endParaRPr lang="en-IN" u="sng" dirty="0">
              <a:solidFill>
                <a:schemeClr val="tx1"/>
              </a:solidFill>
            </a:endParaRPr>
          </a:p>
        </p:txBody>
      </p:sp>
      <p:pic>
        <p:nvPicPr>
          <p:cNvPr id="8" name="Screen Recording (20-05-2020 10.08.45 Am)-1">
            <a:hlinkClick r:id="" action="ppaction://media"/>
            <a:extLst>
              <a:ext uri="{FF2B5EF4-FFF2-40B4-BE49-F238E27FC236}">
                <a16:creationId xmlns:a16="http://schemas.microsoft.com/office/drawing/2014/main" id="{1905205C-AAB0-42FD-AD03-C0C48587A235}"/>
              </a:ext>
            </a:extLst>
          </p:cNvPr>
          <p:cNvPicPr>
            <a:picLocks noGrp="1" noChangeAspect="1"/>
          </p:cNvPicPr>
          <p:nvPr>
            <p:ph idx="1"/>
            <a:videoFile r:link="rId1"/>
            <p:extLst>
              <p:ext uri="{DAA4B4D4-6D71-4841-9C94-3DE7FCFB9230}">
                <p14:media xmlns:p14="http://schemas.microsoft.com/office/powerpoint/2010/main" r:embed="rId2">
                  <p14:trim end="1130"/>
                </p14:media>
              </p:ext>
            </p:extLst>
          </p:nvPr>
        </p:nvPicPr>
        <p:blipFill>
          <a:blip r:embed="rId4"/>
          <a:stretch>
            <a:fillRect/>
          </a:stretch>
        </p:blipFill>
        <p:spPr>
          <a:xfrm>
            <a:off x="2456340" y="1660124"/>
            <a:ext cx="4807244" cy="3911384"/>
          </a:xfrm>
        </p:spPr>
      </p:pic>
      <p:sp>
        <p:nvSpPr>
          <p:cNvPr id="5" name="Rectangle 1">
            <a:extLst>
              <a:ext uri="{FF2B5EF4-FFF2-40B4-BE49-F238E27FC236}">
                <a16:creationId xmlns:a16="http://schemas.microsoft.com/office/drawing/2014/main" id="{3FED0D3B-D9DF-4DA2-8812-F1F7A75A1BC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Footer Placeholder 3">
            <a:extLst>
              <a:ext uri="{FF2B5EF4-FFF2-40B4-BE49-F238E27FC236}">
                <a16:creationId xmlns:a16="http://schemas.microsoft.com/office/drawing/2014/main" id="{7550482F-BC25-4A9C-94C9-BC840AAEDC76}"/>
              </a:ext>
            </a:extLst>
          </p:cNvPr>
          <p:cNvSpPr>
            <a:spLocks noGrp="1"/>
          </p:cNvSpPr>
          <p:nvPr>
            <p:ph type="ftr" sz="quarter" idx="11"/>
          </p:nvPr>
        </p:nvSpPr>
        <p:spPr>
          <a:xfrm>
            <a:off x="4038600" y="6356350"/>
            <a:ext cx="4114800" cy="365125"/>
          </a:xfrm>
        </p:spPr>
        <p:txBody>
          <a:bodyPr/>
          <a:lstStyle/>
          <a:p>
            <a:r>
              <a:rPr lang="en-US" dirty="0"/>
              <a:t>Engineering Exploration 2019-2020 Even</a:t>
            </a:r>
          </a:p>
        </p:txBody>
      </p:sp>
    </p:spTree>
    <p:extLst>
      <p:ext uri="{BB962C8B-B14F-4D97-AF65-F5344CB8AC3E}">
        <p14:creationId xmlns:p14="http://schemas.microsoft.com/office/powerpoint/2010/main" val="234991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5"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94322-01BB-4F7E-AA32-BF257FBD7DD5}"/>
              </a:ext>
            </a:extLst>
          </p:cNvPr>
          <p:cNvSpPr>
            <a:spLocks noGrp="1"/>
          </p:cNvSpPr>
          <p:nvPr>
            <p:ph type="title"/>
          </p:nvPr>
        </p:nvSpPr>
        <p:spPr>
          <a:xfrm>
            <a:off x="677334" y="328474"/>
            <a:ext cx="8596668" cy="985421"/>
          </a:xfrm>
        </p:spPr>
        <p:txBody>
          <a:bodyPr>
            <a:normAutofit/>
          </a:bodyPr>
          <a:lstStyle/>
          <a:p>
            <a:pPr algn="ctr"/>
            <a:r>
              <a:rPr lang="en-US" sz="3200" u="sng" dirty="0">
                <a:solidFill>
                  <a:schemeClr val="tx1"/>
                </a:solidFill>
              </a:rPr>
              <a:t>CIRCUIT DIAGRAM OF THE ENTIRE SYSTEM</a:t>
            </a:r>
            <a:endParaRPr lang="en-IN" sz="3200" u="sng" dirty="0">
              <a:solidFill>
                <a:schemeClr val="tx1"/>
              </a:solidFill>
            </a:endParaRPr>
          </a:p>
        </p:txBody>
      </p:sp>
      <p:pic>
        <p:nvPicPr>
          <p:cNvPr id="4" name="Content Placeholder 3">
            <a:extLst>
              <a:ext uri="{FF2B5EF4-FFF2-40B4-BE49-F238E27FC236}">
                <a16:creationId xmlns:a16="http://schemas.microsoft.com/office/drawing/2014/main" id="{66BB3112-3476-4E00-AB18-DC900D032A10}"/>
              </a:ext>
            </a:extLst>
          </p:cNvPr>
          <p:cNvPicPr>
            <a:picLocks noGrp="1" noChangeAspect="1"/>
          </p:cNvPicPr>
          <p:nvPr>
            <p:ph idx="1"/>
          </p:nvPr>
        </p:nvPicPr>
        <p:blipFill>
          <a:blip r:embed="rId2"/>
          <a:stretch>
            <a:fillRect/>
          </a:stretch>
        </p:blipFill>
        <p:spPr>
          <a:xfrm>
            <a:off x="677334" y="1112558"/>
            <a:ext cx="8777384" cy="5092934"/>
          </a:xfrm>
          <a:prstGeom prst="rect">
            <a:avLst/>
          </a:prstGeom>
        </p:spPr>
      </p:pic>
      <p:sp>
        <p:nvSpPr>
          <p:cNvPr id="5" name="Footer Placeholder 3">
            <a:extLst>
              <a:ext uri="{FF2B5EF4-FFF2-40B4-BE49-F238E27FC236}">
                <a16:creationId xmlns:a16="http://schemas.microsoft.com/office/drawing/2014/main" id="{F9D6642C-5718-4264-B77C-027D9382DC45}"/>
              </a:ext>
            </a:extLst>
          </p:cNvPr>
          <p:cNvSpPr>
            <a:spLocks noGrp="1"/>
          </p:cNvSpPr>
          <p:nvPr>
            <p:ph type="ftr" sz="quarter" idx="11"/>
          </p:nvPr>
        </p:nvSpPr>
        <p:spPr>
          <a:xfrm>
            <a:off x="4038600" y="6356350"/>
            <a:ext cx="4114800" cy="365125"/>
          </a:xfrm>
        </p:spPr>
        <p:txBody>
          <a:bodyPr/>
          <a:lstStyle/>
          <a:p>
            <a:r>
              <a:rPr lang="en-US" dirty="0"/>
              <a:t>Engineering Exploration 2019-2020 Even</a:t>
            </a:r>
          </a:p>
        </p:txBody>
      </p:sp>
    </p:spTree>
    <p:extLst>
      <p:ext uri="{BB962C8B-B14F-4D97-AF65-F5344CB8AC3E}">
        <p14:creationId xmlns:p14="http://schemas.microsoft.com/office/powerpoint/2010/main" val="111493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84B92-970E-4A0A-9E71-B6347ED47746}"/>
              </a:ext>
            </a:extLst>
          </p:cNvPr>
          <p:cNvSpPr>
            <a:spLocks noGrp="1"/>
          </p:cNvSpPr>
          <p:nvPr>
            <p:ph type="title"/>
          </p:nvPr>
        </p:nvSpPr>
        <p:spPr/>
        <p:txBody>
          <a:bodyPr>
            <a:normAutofit/>
          </a:bodyPr>
          <a:lstStyle/>
          <a:p>
            <a:pPr algn="ctr"/>
            <a:r>
              <a:rPr lang="en-US" u="sng" dirty="0">
                <a:solidFill>
                  <a:schemeClr val="tx1"/>
                </a:solidFill>
              </a:rPr>
              <a:t>PROBLEM DEFINITION</a:t>
            </a:r>
            <a:endParaRPr lang="en-IN" u="sng" dirty="0">
              <a:solidFill>
                <a:schemeClr val="tx1"/>
              </a:solidFill>
            </a:endParaRPr>
          </a:p>
        </p:txBody>
      </p:sp>
      <p:sp>
        <p:nvSpPr>
          <p:cNvPr id="3" name="Content Placeholder 2">
            <a:extLst>
              <a:ext uri="{FF2B5EF4-FFF2-40B4-BE49-F238E27FC236}">
                <a16:creationId xmlns:a16="http://schemas.microsoft.com/office/drawing/2014/main" id="{E2F2B620-A89A-4362-B0F2-7EA4A22F8CCF}"/>
              </a:ext>
            </a:extLst>
          </p:cNvPr>
          <p:cNvSpPr>
            <a:spLocks noGrp="1"/>
          </p:cNvSpPr>
          <p:nvPr>
            <p:ph idx="1"/>
          </p:nvPr>
        </p:nvSpPr>
        <p:spPr>
          <a:xfrm>
            <a:off x="745725" y="2237173"/>
            <a:ext cx="9028590" cy="3080551"/>
          </a:xfrm>
        </p:spPr>
        <p:txBody>
          <a:bodyPr>
            <a:noAutofit/>
          </a:bodyPr>
          <a:lstStyle/>
          <a:p>
            <a:pPr marL="0" indent="0" algn="ctr">
              <a:buNone/>
            </a:pPr>
            <a:r>
              <a:rPr lang="en-US" b="1" dirty="0">
                <a:solidFill>
                  <a:srgbClr val="7030A0"/>
                </a:solidFill>
                <a:effectLst>
                  <a:outerShdw blurRad="38100" dist="38100" dir="2700000" algn="tl">
                    <a:srgbClr val="000000">
                      <a:alpha val="43137"/>
                    </a:srgbClr>
                  </a:outerShdw>
                </a:effectLst>
              </a:rPr>
              <a:t>Designing a semi-automatic decorative which should be cost-effective, user-friendly, portable and aesthetically pleasing. We must be able to design the exterior of the decorative in a way that would attract more customers. </a:t>
            </a:r>
            <a:r>
              <a:rPr lang="en-US" b="1" dirty="0">
                <a:solidFill>
                  <a:srgbClr val="FF0000"/>
                </a:solidFill>
                <a:effectLst>
                  <a:outerShdw blurRad="38100" dist="38100" dir="2700000" algn="tl">
                    <a:srgbClr val="000000">
                      <a:alpha val="43137"/>
                    </a:srgbClr>
                  </a:outerShdw>
                </a:effectLst>
              </a:rPr>
              <a:t>We need to build a design that can be completed within a time duration of 2-3 months, falls under the budget of 2000 rupees, should be of dimension 20*20 sq.cm^2.</a:t>
            </a:r>
            <a:r>
              <a:rPr lang="en-US" b="1" dirty="0">
                <a:solidFill>
                  <a:schemeClr val="tx1"/>
                </a:solidFill>
                <a:effectLst>
                  <a:outerShdw blurRad="38100" dist="38100" dir="2700000" algn="tl">
                    <a:srgbClr val="000000">
                      <a:alpha val="43137"/>
                    </a:srgbClr>
                  </a:outerShdw>
                </a:effectLst>
              </a:rPr>
              <a:t> </a:t>
            </a:r>
            <a:r>
              <a:rPr lang="en-US" b="1" dirty="0">
                <a:solidFill>
                  <a:schemeClr val="bg2">
                    <a:lumMod val="10000"/>
                  </a:schemeClr>
                </a:solidFill>
                <a:effectLst>
                  <a:outerShdw blurRad="38100" dist="38100" dir="2700000" algn="tl">
                    <a:srgbClr val="000000">
                      <a:alpha val="43137"/>
                    </a:srgbClr>
                  </a:outerShdw>
                </a:effectLst>
              </a:rPr>
              <a:t>We need to create a decorative that can show movements and emit lights of different colors and patterns. To add on, it will produce sound effects, display greeting and also be able to sense one's presence and only then perform the above-mentioned tasks.</a:t>
            </a:r>
          </a:p>
          <a:p>
            <a:pPr marL="0" indent="0" algn="ctr">
              <a:buNone/>
            </a:pPr>
            <a:r>
              <a:rPr lang="en-US" dirty="0">
                <a:solidFill>
                  <a:schemeClr val="bg2">
                    <a:lumMod val="10000"/>
                  </a:schemeClr>
                </a:solidFill>
              </a:rPr>
              <a:t> </a:t>
            </a:r>
            <a:br>
              <a:rPr lang="en-US" dirty="0">
                <a:solidFill>
                  <a:schemeClr val="tx1"/>
                </a:solidFill>
              </a:rPr>
            </a:br>
            <a:endParaRPr lang="en-IN" dirty="0">
              <a:solidFill>
                <a:schemeClr val="tx1"/>
              </a:solidFill>
            </a:endParaRPr>
          </a:p>
        </p:txBody>
      </p:sp>
      <p:sp>
        <p:nvSpPr>
          <p:cNvPr id="4" name="Footer Placeholder 3">
            <a:extLst>
              <a:ext uri="{FF2B5EF4-FFF2-40B4-BE49-F238E27FC236}">
                <a16:creationId xmlns:a16="http://schemas.microsoft.com/office/drawing/2014/main" id="{4C5DE193-E8ED-4DC9-9A1D-E81C4F8A78FE}"/>
              </a:ext>
            </a:extLst>
          </p:cNvPr>
          <p:cNvSpPr>
            <a:spLocks noGrp="1"/>
          </p:cNvSpPr>
          <p:nvPr>
            <p:ph type="ftr" sz="quarter" idx="11"/>
          </p:nvPr>
        </p:nvSpPr>
        <p:spPr>
          <a:xfrm>
            <a:off x="4038600" y="6356350"/>
            <a:ext cx="4114800" cy="365125"/>
          </a:xfrm>
        </p:spPr>
        <p:txBody>
          <a:bodyPr/>
          <a:lstStyle/>
          <a:p>
            <a:r>
              <a:rPr lang="en-US" dirty="0"/>
              <a:t>Engineering Exploration 2019-2020 Even</a:t>
            </a:r>
          </a:p>
        </p:txBody>
      </p:sp>
    </p:spTree>
    <p:extLst>
      <p:ext uri="{BB962C8B-B14F-4D97-AF65-F5344CB8AC3E}">
        <p14:creationId xmlns:p14="http://schemas.microsoft.com/office/powerpoint/2010/main" val="49430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23D2A-430E-4C77-AFD5-8E9EC2138337}"/>
              </a:ext>
            </a:extLst>
          </p:cNvPr>
          <p:cNvSpPr>
            <a:spLocks noGrp="1"/>
          </p:cNvSpPr>
          <p:nvPr>
            <p:ph type="title"/>
          </p:nvPr>
        </p:nvSpPr>
        <p:spPr>
          <a:xfrm>
            <a:off x="674703" y="328474"/>
            <a:ext cx="8599299" cy="1065320"/>
          </a:xfrm>
        </p:spPr>
        <p:txBody>
          <a:bodyPr/>
          <a:lstStyle/>
          <a:p>
            <a:pPr algn="ctr"/>
            <a:r>
              <a:rPr lang="en-US" u="sng" dirty="0">
                <a:solidFill>
                  <a:schemeClr val="tx1"/>
                </a:solidFill>
              </a:rPr>
              <a:t>FLOW CHART OF THE ENTIRE SYSTEM</a:t>
            </a:r>
            <a:endParaRPr lang="en-IN" u="sng" dirty="0">
              <a:solidFill>
                <a:schemeClr val="tx1"/>
              </a:solidFill>
            </a:endParaRPr>
          </a:p>
        </p:txBody>
      </p:sp>
      <p:pic>
        <p:nvPicPr>
          <p:cNvPr id="7" name="Content Placeholder 6">
            <a:extLst>
              <a:ext uri="{FF2B5EF4-FFF2-40B4-BE49-F238E27FC236}">
                <a16:creationId xmlns:a16="http://schemas.microsoft.com/office/drawing/2014/main" id="{D96B9DA1-4BA1-4714-9381-E9A7AB042E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8082" y="1145219"/>
            <a:ext cx="5681708" cy="5384307"/>
          </a:xfrm>
        </p:spPr>
      </p:pic>
      <p:sp>
        <p:nvSpPr>
          <p:cNvPr id="4" name="Footer Placeholder 3">
            <a:extLst>
              <a:ext uri="{FF2B5EF4-FFF2-40B4-BE49-F238E27FC236}">
                <a16:creationId xmlns:a16="http://schemas.microsoft.com/office/drawing/2014/main" id="{1AE35804-1FE1-4C92-AF36-11DDB4C8F9BF}"/>
              </a:ext>
            </a:extLst>
          </p:cNvPr>
          <p:cNvSpPr>
            <a:spLocks noGrp="1"/>
          </p:cNvSpPr>
          <p:nvPr>
            <p:ph type="ftr" sz="quarter" idx="11"/>
          </p:nvPr>
        </p:nvSpPr>
        <p:spPr>
          <a:xfrm>
            <a:off x="4038600" y="6418555"/>
            <a:ext cx="4114800" cy="363985"/>
          </a:xfrm>
        </p:spPr>
        <p:txBody>
          <a:bodyPr/>
          <a:lstStyle/>
          <a:p>
            <a:r>
              <a:rPr lang="en-US" dirty="0"/>
              <a:t>Engineering Exploration 2019-2020 Even</a:t>
            </a:r>
          </a:p>
        </p:txBody>
      </p:sp>
    </p:spTree>
    <p:extLst>
      <p:ext uri="{BB962C8B-B14F-4D97-AF65-F5344CB8AC3E}">
        <p14:creationId xmlns:p14="http://schemas.microsoft.com/office/powerpoint/2010/main" val="351198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37CA-82E4-4CE1-8CAE-AC5897EAF8BA}"/>
              </a:ext>
            </a:extLst>
          </p:cNvPr>
          <p:cNvSpPr>
            <a:spLocks noGrp="1"/>
          </p:cNvSpPr>
          <p:nvPr>
            <p:ph type="title"/>
          </p:nvPr>
        </p:nvSpPr>
        <p:spPr>
          <a:xfrm>
            <a:off x="257452" y="88777"/>
            <a:ext cx="8842160" cy="759038"/>
          </a:xfrm>
        </p:spPr>
        <p:txBody>
          <a:bodyPr>
            <a:normAutofit/>
          </a:bodyPr>
          <a:lstStyle/>
          <a:p>
            <a:pPr algn="ctr"/>
            <a:r>
              <a:rPr lang="en-US" sz="3200" u="sng" dirty="0">
                <a:solidFill>
                  <a:schemeClr val="tx1"/>
                </a:solidFill>
              </a:rPr>
              <a:t>BILL OF MATERIALS FOR THE ENTIRE SYSTEM</a:t>
            </a:r>
            <a:endParaRPr lang="en-IN" sz="3200" u="sng" dirty="0">
              <a:solidFill>
                <a:schemeClr val="tx1"/>
              </a:solidFill>
            </a:endParaRPr>
          </a:p>
        </p:txBody>
      </p:sp>
      <p:graphicFrame>
        <p:nvGraphicFramePr>
          <p:cNvPr id="10" name="Content Placeholder 3">
            <a:extLst>
              <a:ext uri="{FF2B5EF4-FFF2-40B4-BE49-F238E27FC236}">
                <a16:creationId xmlns:a16="http://schemas.microsoft.com/office/drawing/2014/main" id="{DB47959A-1C17-451F-9DE0-F23DEEAAD458}"/>
              </a:ext>
            </a:extLst>
          </p:cNvPr>
          <p:cNvGraphicFramePr>
            <a:graphicFrameLocks noGrp="1"/>
          </p:cNvGraphicFramePr>
          <p:nvPr>
            <p:ph idx="1"/>
            <p:extLst>
              <p:ext uri="{D42A27DB-BD31-4B8C-83A1-F6EECF244321}">
                <p14:modId xmlns:p14="http://schemas.microsoft.com/office/powerpoint/2010/main" val="2264740125"/>
              </p:ext>
            </p:extLst>
          </p:nvPr>
        </p:nvGraphicFramePr>
        <p:xfrm>
          <a:off x="399495" y="719092"/>
          <a:ext cx="8842158" cy="5752728"/>
        </p:xfrm>
        <a:graphic>
          <a:graphicData uri="http://schemas.openxmlformats.org/drawingml/2006/table">
            <a:tbl>
              <a:tblPr/>
              <a:tblGrid>
                <a:gridCol w="1473693">
                  <a:extLst>
                    <a:ext uri="{9D8B030D-6E8A-4147-A177-3AD203B41FA5}">
                      <a16:colId xmlns:a16="http://schemas.microsoft.com/office/drawing/2014/main" val="2394079364"/>
                    </a:ext>
                  </a:extLst>
                </a:gridCol>
                <a:gridCol w="1473693">
                  <a:extLst>
                    <a:ext uri="{9D8B030D-6E8A-4147-A177-3AD203B41FA5}">
                      <a16:colId xmlns:a16="http://schemas.microsoft.com/office/drawing/2014/main" val="3279191845"/>
                    </a:ext>
                  </a:extLst>
                </a:gridCol>
                <a:gridCol w="1473693">
                  <a:extLst>
                    <a:ext uri="{9D8B030D-6E8A-4147-A177-3AD203B41FA5}">
                      <a16:colId xmlns:a16="http://schemas.microsoft.com/office/drawing/2014/main" val="1665847608"/>
                    </a:ext>
                  </a:extLst>
                </a:gridCol>
                <a:gridCol w="1473693">
                  <a:extLst>
                    <a:ext uri="{9D8B030D-6E8A-4147-A177-3AD203B41FA5}">
                      <a16:colId xmlns:a16="http://schemas.microsoft.com/office/drawing/2014/main" val="1108555570"/>
                    </a:ext>
                  </a:extLst>
                </a:gridCol>
                <a:gridCol w="1473693">
                  <a:extLst>
                    <a:ext uri="{9D8B030D-6E8A-4147-A177-3AD203B41FA5}">
                      <a16:colId xmlns:a16="http://schemas.microsoft.com/office/drawing/2014/main" val="2114807106"/>
                    </a:ext>
                  </a:extLst>
                </a:gridCol>
                <a:gridCol w="1473693">
                  <a:extLst>
                    <a:ext uri="{9D8B030D-6E8A-4147-A177-3AD203B41FA5}">
                      <a16:colId xmlns:a16="http://schemas.microsoft.com/office/drawing/2014/main" val="662168750"/>
                    </a:ext>
                  </a:extLst>
                </a:gridCol>
              </a:tblGrid>
              <a:tr h="1388347">
                <a:tc>
                  <a:txBody>
                    <a:bodyPr/>
                    <a:lstStyle/>
                    <a:p>
                      <a:r>
                        <a:rPr lang="en-IN" sz="1200" b="1" dirty="0">
                          <a:effectLst/>
                        </a:rPr>
                        <a:t>Sl.no.</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b="1" dirty="0">
                          <a:effectLst/>
                        </a:rPr>
                        <a:t>Part name</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US" sz="1200" b="1" dirty="0">
                          <a:effectLst/>
                        </a:rPr>
                        <a:t>Material with which the part is made up of</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b="1">
                          <a:effectLst/>
                        </a:rPr>
                        <a:t>Specifications of the part</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b="1">
                          <a:effectLst/>
                        </a:rPr>
                        <a:t>Quantity required</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b="1">
                          <a:effectLst/>
                        </a:rPr>
                        <a:t>Fabrication process if needed</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1847608021"/>
                  </a:ext>
                </a:extLst>
              </a:tr>
              <a:tr h="1055143">
                <a:tc>
                  <a:txBody>
                    <a:bodyPr/>
                    <a:lstStyle/>
                    <a:p>
                      <a:r>
                        <a:rPr lang="en-IN" sz="1200">
                          <a:effectLst/>
                        </a:rPr>
                        <a:t>1.</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dirty="0">
                          <a:effectLst/>
                        </a:rPr>
                        <a:t>3-D printed parts</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dirty="0">
                          <a:effectLst/>
                        </a:rPr>
                        <a:t>Acrylic sheet</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US" sz="1200" dirty="0">
                          <a:effectLst/>
                        </a:rPr>
                        <a:t>Tough, high strength(9x5x20)cm</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a:effectLst/>
                        </a:rPr>
                        <a:t>5</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a:effectLst/>
                        </a:rPr>
                        <a:t>Laser Cutting</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1125371316"/>
                  </a:ext>
                </a:extLst>
              </a:tr>
              <a:tr h="888542">
                <a:tc>
                  <a:txBody>
                    <a:bodyPr/>
                    <a:lstStyle/>
                    <a:p>
                      <a:r>
                        <a:rPr lang="en-IN" sz="1200" dirty="0">
                          <a:effectLst/>
                        </a:rPr>
                        <a:t>2.</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dirty="0">
                          <a:effectLst/>
                        </a:rPr>
                        <a:t>Housing of microcontroller</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dirty="0">
                          <a:effectLst/>
                        </a:rPr>
                        <a:t>Acrylic sheet</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dirty="0">
                          <a:effectLst/>
                        </a:rPr>
                        <a:t>(10X10X10)cm</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a:effectLst/>
                        </a:rPr>
                        <a:t>1</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dirty="0">
                          <a:effectLst/>
                        </a:rPr>
                        <a:t>Laser cutting</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extLst>
                  <a:ext uri="{0D108BD9-81ED-4DB2-BD59-A6C34878D82A}">
                    <a16:rowId xmlns:a16="http://schemas.microsoft.com/office/drawing/2014/main" val="136063176"/>
                  </a:ext>
                </a:extLst>
              </a:tr>
              <a:tr h="1055143">
                <a:tc>
                  <a:txBody>
                    <a:bodyPr/>
                    <a:lstStyle/>
                    <a:p>
                      <a:r>
                        <a:rPr lang="en-IN" sz="1200">
                          <a:effectLst/>
                        </a:rPr>
                        <a:t>3.</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a:effectLst/>
                        </a:rPr>
                        <a:t>DC motors</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dirty="0">
                          <a:effectLst/>
                        </a:rPr>
                        <a:t>-</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US" sz="1200" dirty="0">
                          <a:effectLst/>
                        </a:rPr>
                        <a:t>100 gm(approx.),360 degrees</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dirty="0">
                          <a:effectLst/>
                        </a:rPr>
                        <a:t>2</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dirty="0">
                          <a:effectLst/>
                        </a:rPr>
                        <a:t>-</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2431414705"/>
                  </a:ext>
                </a:extLst>
              </a:tr>
              <a:tr h="555340">
                <a:tc>
                  <a:txBody>
                    <a:bodyPr/>
                    <a:lstStyle/>
                    <a:p>
                      <a:r>
                        <a:rPr lang="en-IN" sz="1200">
                          <a:effectLst/>
                        </a:rPr>
                        <a:t>4.</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a:effectLst/>
                        </a:rPr>
                        <a:t>Micro controller</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a:effectLst/>
                        </a:rPr>
                        <a:t>Arduino mega</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a:effectLst/>
                        </a:rPr>
                        <a:t>AT2560</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a:effectLst/>
                        </a:rPr>
                        <a:t>-</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dirty="0">
                          <a:effectLst/>
                        </a:rPr>
                        <a:t>-</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extLst>
                  <a:ext uri="{0D108BD9-81ED-4DB2-BD59-A6C34878D82A}">
                    <a16:rowId xmlns:a16="http://schemas.microsoft.com/office/drawing/2014/main" val="968650073"/>
                  </a:ext>
                </a:extLst>
              </a:tr>
              <a:tr h="555340">
                <a:tc>
                  <a:txBody>
                    <a:bodyPr/>
                    <a:lstStyle/>
                    <a:p>
                      <a:r>
                        <a:rPr lang="en-IN" sz="1200">
                          <a:effectLst/>
                        </a:rPr>
                        <a:t>5.</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a:effectLst/>
                        </a:rPr>
                        <a:t>Ultrasonic sensor</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a:effectLst/>
                        </a:rPr>
                        <a:t>-</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US" sz="1200" dirty="0">
                          <a:effectLst/>
                        </a:rPr>
                        <a:t>Range is 2cm to 8cm</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a:effectLst/>
                        </a:rPr>
                        <a:t>1</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dirty="0">
                          <a:effectLst/>
                        </a:rPr>
                        <a:t>-</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748335957"/>
                  </a:ext>
                </a:extLst>
              </a:tr>
              <a:tr h="254873">
                <a:tc>
                  <a:txBody>
                    <a:bodyPr/>
                    <a:lstStyle/>
                    <a:p>
                      <a:r>
                        <a:rPr lang="en-IN" sz="1200">
                          <a:effectLst/>
                        </a:rPr>
                        <a:t>6.</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a:effectLst/>
                        </a:rPr>
                        <a:t>Screws</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a:effectLst/>
                        </a:rPr>
                        <a:t>Steel</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endParaRPr lang="en-IN" sz="1200">
                        <a:effectLst/>
                      </a:endParaRP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a:effectLst/>
                        </a:rPr>
                        <a:t>10</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dirty="0">
                          <a:effectLst/>
                        </a:rPr>
                        <a:t>-</a:t>
                      </a:r>
                    </a:p>
                  </a:txBody>
                  <a:tcPr marL="40824" marR="40824" marT="18842" marB="18842"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extLst>
                  <a:ext uri="{0D108BD9-81ED-4DB2-BD59-A6C34878D82A}">
                    <a16:rowId xmlns:a16="http://schemas.microsoft.com/office/drawing/2014/main" val="652960618"/>
                  </a:ext>
                </a:extLst>
              </a:tr>
            </a:tbl>
          </a:graphicData>
        </a:graphic>
      </p:graphicFrame>
      <p:sp>
        <p:nvSpPr>
          <p:cNvPr id="4" name="Footer Placeholder 3">
            <a:extLst>
              <a:ext uri="{FF2B5EF4-FFF2-40B4-BE49-F238E27FC236}">
                <a16:creationId xmlns:a16="http://schemas.microsoft.com/office/drawing/2014/main" id="{62664B11-032A-424A-BC77-6B773E9B3546}"/>
              </a:ext>
            </a:extLst>
          </p:cNvPr>
          <p:cNvSpPr>
            <a:spLocks noGrp="1"/>
          </p:cNvSpPr>
          <p:nvPr>
            <p:ph type="ftr" sz="quarter" idx="11"/>
          </p:nvPr>
        </p:nvSpPr>
        <p:spPr>
          <a:xfrm>
            <a:off x="4038600" y="6471821"/>
            <a:ext cx="4114800" cy="249654"/>
          </a:xfrm>
        </p:spPr>
        <p:txBody>
          <a:bodyPr/>
          <a:lstStyle/>
          <a:p>
            <a:r>
              <a:rPr lang="en-US" dirty="0"/>
              <a:t>Engineering Exploration 2019-2020 Even</a:t>
            </a:r>
          </a:p>
        </p:txBody>
      </p:sp>
    </p:spTree>
    <p:extLst>
      <p:ext uri="{BB962C8B-B14F-4D97-AF65-F5344CB8AC3E}">
        <p14:creationId xmlns:p14="http://schemas.microsoft.com/office/powerpoint/2010/main" val="85989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CE96D-9FEF-4B86-9625-C4F7A058971F}"/>
              </a:ext>
            </a:extLst>
          </p:cNvPr>
          <p:cNvSpPr>
            <a:spLocks noGrp="1"/>
          </p:cNvSpPr>
          <p:nvPr>
            <p:ph type="title"/>
          </p:nvPr>
        </p:nvSpPr>
        <p:spPr>
          <a:xfrm>
            <a:off x="677334" y="133165"/>
            <a:ext cx="8596668" cy="253015"/>
          </a:xfrm>
        </p:spPr>
        <p:txBody>
          <a:bodyPr>
            <a:normAutofit fontScale="90000"/>
          </a:bodyPr>
          <a:lstStyle/>
          <a:p>
            <a:endParaRPr lang="en-IN" dirty="0"/>
          </a:p>
        </p:txBody>
      </p:sp>
      <p:graphicFrame>
        <p:nvGraphicFramePr>
          <p:cNvPr id="10" name="Content Placeholder 9">
            <a:extLst>
              <a:ext uri="{FF2B5EF4-FFF2-40B4-BE49-F238E27FC236}">
                <a16:creationId xmlns:a16="http://schemas.microsoft.com/office/drawing/2014/main" id="{12BEE9EB-3CDE-4A1E-A99F-BD812A3FF54E}"/>
              </a:ext>
            </a:extLst>
          </p:cNvPr>
          <p:cNvGraphicFramePr>
            <a:graphicFrameLocks noGrp="1"/>
          </p:cNvGraphicFramePr>
          <p:nvPr>
            <p:ph idx="1"/>
            <p:extLst>
              <p:ext uri="{D42A27DB-BD31-4B8C-83A1-F6EECF244321}">
                <p14:modId xmlns:p14="http://schemas.microsoft.com/office/powerpoint/2010/main" val="338822316"/>
              </p:ext>
            </p:extLst>
          </p:nvPr>
        </p:nvGraphicFramePr>
        <p:xfrm>
          <a:off x="417250" y="259672"/>
          <a:ext cx="8930938" cy="6096679"/>
        </p:xfrm>
        <a:graphic>
          <a:graphicData uri="http://schemas.openxmlformats.org/drawingml/2006/table">
            <a:tbl>
              <a:tblPr/>
              <a:tblGrid>
                <a:gridCol w="1482568">
                  <a:extLst>
                    <a:ext uri="{9D8B030D-6E8A-4147-A177-3AD203B41FA5}">
                      <a16:colId xmlns:a16="http://schemas.microsoft.com/office/drawing/2014/main" val="3165819412"/>
                    </a:ext>
                  </a:extLst>
                </a:gridCol>
                <a:gridCol w="1489674">
                  <a:extLst>
                    <a:ext uri="{9D8B030D-6E8A-4147-A177-3AD203B41FA5}">
                      <a16:colId xmlns:a16="http://schemas.microsoft.com/office/drawing/2014/main" val="303880329"/>
                    </a:ext>
                  </a:extLst>
                </a:gridCol>
                <a:gridCol w="1489674">
                  <a:extLst>
                    <a:ext uri="{9D8B030D-6E8A-4147-A177-3AD203B41FA5}">
                      <a16:colId xmlns:a16="http://schemas.microsoft.com/office/drawing/2014/main" val="2875899534"/>
                    </a:ext>
                  </a:extLst>
                </a:gridCol>
                <a:gridCol w="1489674">
                  <a:extLst>
                    <a:ext uri="{9D8B030D-6E8A-4147-A177-3AD203B41FA5}">
                      <a16:colId xmlns:a16="http://schemas.microsoft.com/office/drawing/2014/main" val="1218745136"/>
                    </a:ext>
                  </a:extLst>
                </a:gridCol>
                <a:gridCol w="1489674">
                  <a:extLst>
                    <a:ext uri="{9D8B030D-6E8A-4147-A177-3AD203B41FA5}">
                      <a16:colId xmlns:a16="http://schemas.microsoft.com/office/drawing/2014/main" val="1943922968"/>
                    </a:ext>
                  </a:extLst>
                </a:gridCol>
                <a:gridCol w="1489674">
                  <a:extLst>
                    <a:ext uri="{9D8B030D-6E8A-4147-A177-3AD203B41FA5}">
                      <a16:colId xmlns:a16="http://schemas.microsoft.com/office/drawing/2014/main" val="3065655227"/>
                    </a:ext>
                  </a:extLst>
                </a:gridCol>
              </a:tblGrid>
              <a:tr h="712020">
                <a:tc>
                  <a:txBody>
                    <a:bodyPr/>
                    <a:lstStyle/>
                    <a:p>
                      <a:r>
                        <a:rPr lang="en-IN" sz="1200" dirty="0">
                          <a:effectLst/>
                        </a:rPr>
                        <a:t>7.</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a:effectLst/>
                        </a:rPr>
                        <a:t>Display Module</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a:effectLst/>
                        </a:rPr>
                        <a:t>-</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a:effectLst/>
                        </a:rPr>
                        <a:t>4-Pin OLED Display Module</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a:effectLst/>
                        </a:rPr>
                        <a:t>1</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a:effectLst/>
                        </a:rPr>
                        <a:t>-</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3653312338"/>
                  </a:ext>
                </a:extLst>
              </a:tr>
              <a:tr h="2314067">
                <a:tc>
                  <a:txBody>
                    <a:bodyPr/>
                    <a:lstStyle/>
                    <a:p>
                      <a:r>
                        <a:rPr lang="en-IN" sz="1200" dirty="0">
                          <a:effectLst/>
                        </a:rPr>
                        <a:t>8.</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dirty="0">
                          <a:effectLst/>
                        </a:rPr>
                        <a:t>Speakers</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dirty="0">
                          <a:effectLst/>
                        </a:rPr>
                        <a:t>-</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dirty="0">
                          <a:effectLst/>
                        </a:rPr>
                        <a:t>Operating voltage (DC): 4V to 5.5V,Voltage gain: Max 46 dB, Bandwidth: 20 kHz,LM386 audio amplifier</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a:effectLst/>
                        </a:rPr>
                        <a:t>1</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dirty="0">
                          <a:effectLst/>
                        </a:rPr>
                        <a:t>-</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extLst>
                  <a:ext uri="{0D108BD9-81ED-4DB2-BD59-A6C34878D82A}">
                    <a16:rowId xmlns:a16="http://schemas.microsoft.com/office/drawing/2014/main" val="1488788774"/>
                  </a:ext>
                </a:extLst>
              </a:tr>
              <a:tr h="445014">
                <a:tc>
                  <a:txBody>
                    <a:bodyPr/>
                    <a:lstStyle/>
                    <a:p>
                      <a:r>
                        <a:rPr lang="en-IN" sz="1200">
                          <a:effectLst/>
                        </a:rPr>
                        <a:t>9.</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a:effectLst/>
                        </a:rPr>
                        <a:t>Insulation tape</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dirty="0">
                          <a:effectLst/>
                        </a:rPr>
                        <a:t>-</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dirty="0">
                          <a:effectLst/>
                        </a:rPr>
                        <a:t>PVC,0.13 mm</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a:effectLst/>
                        </a:rPr>
                        <a:t>1</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a:effectLst/>
                        </a:rPr>
                        <a:t>-</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3243675350"/>
                  </a:ext>
                </a:extLst>
              </a:tr>
              <a:tr h="445014">
                <a:tc>
                  <a:txBody>
                    <a:bodyPr/>
                    <a:lstStyle/>
                    <a:p>
                      <a:r>
                        <a:rPr lang="en-IN" sz="1200">
                          <a:effectLst/>
                        </a:rPr>
                        <a:t>10.</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a:effectLst/>
                        </a:rPr>
                        <a:t>Jumper cables</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a:effectLst/>
                        </a:rPr>
                        <a:t>-</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a:effectLst/>
                        </a:rPr>
                        <a:t>Male-Female</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dirty="0">
                          <a:effectLst/>
                        </a:rPr>
                        <a:t>30</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a:effectLst/>
                        </a:rPr>
                        <a:t>-</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extLst>
                  <a:ext uri="{0D108BD9-81ED-4DB2-BD59-A6C34878D82A}">
                    <a16:rowId xmlns:a16="http://schemas.microsoft.com/office/drawing/2014/main" val="2609906451"/>
                  </a:ext>
                </a:extLst>
              </a:tr>
              <a:tr h="578516">
                <a:tc>
                  <a:txBody>
                    <a:bodyPr/>
                    <a:lstStyle/>
                    <a:p>
                      <a:r>
                        <a:rPr lang="en-IN" sz="1200">
                          <a:effectLst/>
                        </a:rPr>
                        <a:t>11.</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a:effectLst/>
                        </a:rPr>
                        <a:t>Jumper cables</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a:effectLst/>
                        </a:rPr>
                        <a:t>-</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dirty="0">
                          <a:effectLst/>
                        </a:rPr>
                        <a:t>Female-Female</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dirty="0">
                          <a:effectLst/>
                        </a:rPr>
                        <a:t>30</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a:effectLst/>
                        </a:rPr>
                        <a:t>-</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592665739"/>
                  </a:ext>
                </a:extLst>
              </a:tr>
              <a:tr h="445014">
                <a:tc>
                  <a:txBody>
                    <a:bodyPr/>
                    <a:lstStyle/>
                    <a:p>
                      <a:r>
                        <a:rPr lang="en-IN" sz="1200">
                          <a:effectLst/>
                        </a:rPr>
                        <a:t>12.</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a:effectLst/>
                        </a:rPr>
                        <a:t>RGB LED strips</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a:effectLst/>
                        </a:rPr>
                        <a:t>-</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a:effectLst/>
                        </a:rPr>
                        <a:t>Circular,12 LEDs</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dirty="0">
                          <a:effectLst/>
                        </a:rPr>
                        <a:t>2</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dirty="0">
                          <a:effectLst/>
                        </a:rPr>
                        <a:t>-</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extLst>
                  <a:ext uri="{0D108BD9-81ED-4DB2-BD59-A6C34878D82A}">
                    <a16:rowId xmlns:a16="http://schemas.microsoft.com/office/drawing/2014/main" val="3152992863"/>
                  </a:ext>
                </a:extLst>
              </a:tr>
              <a:tr h="311509">
                <a:tc>
                  <a:txBody>
                    <a:bodyPr/>
                    <a:lstStyle/>
                    <a:p>
                      <a:r>
                        <a:rPr lang="en-IN" sz="1200">
                          <a:effectLst/>
                        </a:rPr>
                        <a:t>13.</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a:effectLst/>
                        </a:rPr>
                        <a:t>Shapes</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a:effectLst/>
                        </a:rPr>
                        <a:t>Acrylic Sheet</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a:effectLst/>
                        </a:rPr>
                        <a:t>Star,circle</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a:effectLst/>
                        </a:rPr>
                        <a:t>4</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r>
                        <a:rPr lang="en-IN" sz="1200" dirty="0">
                          <a:effectLst/>
                        </a:rPr>
                        <a:t>Laser cutting</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3251912916"/>
                  </a:ext>
                </a:extLst>
              </a:tr>
              <a:tr h="845525">
                <a:tc>
                  <a:txBody>
                    <a:bodyPr/>
                    <a:lstStyle/>
                    <a:p>
                      <a:r>
                        <a:rPr lang="en-IN" sz="1200">
                          <a:effectLst/>
                        </a:rPr>
                        <a:t>14.</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a:effectLst/>
                        </a:rPr>
                        <a:t>Music player</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a:effectLst/>
                        </a:rPr>
                        <a:t>-</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a:effectLst/>
                        </a:rPr>
                        <a:t>Dynamic range support: 90dB</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dirty="0">
                          <a:effectLst/>
                        </a:rPr>
                        <a:t>1</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r>
                        <a:rPr lang="en-IN" sz="1200" dirty="0">
                          <a:effectLst/>
                        </a:rPr>
                        <a:t>-</a:t>
                      </a:r>
                    </a:p>
                  </a:txBody>
                  <a:tcPr marL="39492" marR="39492" marT="18227" marB="18227"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extLst>
                  <a:ext uri="{0D108BD9-81ED-4DB2-BD59-A6C34878D82A}">
                    <a16:rowId xmlns:a16="http://schemas.microsoft.com/office/drawing/2014/main" val="1214377733"/>
                  </a:ext>
                </a:extLst>
              </a:tr>
            </a:tbl>
          </a:graphicData>
        </a:graphic>
      </p:graphicFrame>
      <p:sp>
        <p:nvSpPr>
          <p:cNvPr id="4" name="Footer Placeholder 3">
            <a:extLst>
              <a:ext uri="{FF2B5EF4-FFF2-40B4-BE49-F238E27FC236}">
                <a16:creationId xmlns:a16="http://schemas.microsoft.com/office/drawing/2014/main" id="{1057F674-A55A-467B-B663-3538F53928A5}"/>
              </a:ext>
            </a:extLst>
          </p:cNvPr>
          <p:cNvSpPr>
            <a:spLocks noGrp="1"/>
          </p:cNvSpPr>
          <p:nvPr>
            <p:ph type="ftr" sz="quarter" idx="11"/>
          </p:nvPr>
        </p:nvSpPr>
        <p:spPr>
          <a:xfrm>
            <a:off x="4038600" y="6356350"/>
            <a:ext cx="4114800" cy="365125"/>
          </a:xfrm>
        </p:spPr>
        <p:txBody>
          <a:bodyPr/>
          <a:lstStyle/>
          <a:p>
            <a:r>
              <a:rPr lang="en-US" dirty="0"/>
              <a:t>Engineering Exploration 2019-2020 Even</a:t>
            </a:r>
          </a:p>
        </p:txBody>
      </p:sp>
    </p:spTree>
    <p:extLst>
      <p:ext uri="{BB962C8B-B14F-4D97-AF65-F5344CB8AC3E}">
        <p14:creationId xmlns:p14="http://schemas.microsoft.com/office/powerpoint/2010/main" val="145094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70AA-5ED7-42E7-A157-C5A19555B9AE}"/>
              </a:ext>
            </a:extLst>
          </p:cNvPr>
          <p:cNvSpPr>
            <a:spLocks noGrp="1"/>
          </p:cNvSpPr>
          <p:nvPr>
            <p:ph type="title"/>
          </p:nvPr>
        </p:nvSpPr>
        <p:spPr/>
        <p:txBody>
          <a:bodyPr/>
          <a:lstStyle/>
          <a:p>
            <a:pPr algn="ctr"/>
            <a:r>
              <a:rPr lang="en-US" u="sng" dirty="0">
                <a:solidFill>
                  <a:schemeClr val="tx1"/>
                </a:solidFill>
              </a:rPr>
              <a:t>MOTOR SIZING AND BATTERY SIZING OF THE ENTIRE SYSTEM</a:t>
            </a:r>
            <a:endParaRPr lang="en-IN" u="sng" dirty="0">
              <a:solidFill>
                <a:schemeClr val="tx1"/>
              </a:solidFill>
            </a:endParaRPr>
          </a:p>
        </p:txBody>
      </p:sp>
      <p:sp>
        <p:nvSpPr>
          <p:cNvPr id="3" name="Content Placeholder 2">
            <a:extLst>
              <a:ext uri="{FF2B5EF4-FFF2-40B4-BE49-F238E27FC236}">
                <a16:creationId xmlns:a16="http://schemas.microsoft.com/office/drawing/2014/main" id="{99CC598C-7308-442D-A133-67EB12B18EC7}"/>
              </a:ext>
            </a:extLst>
          </p:cNvPr>
          <p:cNvSpPr>
            <a:spLocks noGrp="1"/>
          </p:cNvSpPr>
          <p:nvPr>
            <p:ph idx="1"/>
          </p:nvPr>
        </p:nvSpPr>
        <p:spPr>
          <a:xfrm>
            <a:off x="838200" y="1817673"/>
            <a:ext cx="10515600" cy="4574249"/>
          </a:xfrm>
        </p:spPr>
        <p:txBody>
          <a:bodyPr>
            <a:normAutofit fontScale="62500" lnSpcReduction="20000"/>
          </a:bodyPr>
          <a:lstStyle/>
          <a:p>
            <a:pPr marL="0" indent="0">
              <a:buNone/>
            </a:pPr>
            <a:r>
              <a:rPr lang="en-US" sz="3200" b="1" u="sng" dirty="0"/>
              <a:t>BATTERY SIZING:</a:t>
            </a:r>
          </a:p>
          <a:p>
            <a:pPr marL="0" indent="0">
              <a:buNone/>
            </a:pPr>
            <a:r>
              <a:rPr lang="en-US" sz="3200" b="1" dirty="0"/>
              <a:t>Maximum current drawn from dc motor = 300 mA</a:t>
            </a:r>
          </a:p>
          <a:p>
            <a:pPr marL="0" indent="0">
              <a:buNone/>
            </a:pPr>
            <a:r>
              <a:rPr lang="en-US" sz="3200" b="1" dirty="0"/>
              <a:t>Running time = 3 </a:t>
            </a:r>
            <a:r>
              <a:rPr lang="en-US" sz="3200" b="1" dirty="0" err="1"/>
              <a:t>hrs</a:t>
            </a:r>
            <a:endParaRPr lang="en-US" sz="3200" b="1" dirty="0"/>
          </a:p>
          <a:p>
            <a:pPr marL="0" indent="0">
              <a:buNone/>
            </a:pPr>
            <a:r>
              <a:rPr lang="en-US" sz="3200" b="1" dirty="0"/>
              <a:t>Number of motors used = 2</a:t>
            </a:r>
          </a:p>
          <a:p>
            <a:pPr marL="0" indent="0">
              <a:buNone/>
            </a:pPr>
            <a:r>
              <a:rPr lang="en-US" sz="3200" b="1" dirty="0"/>
              <a:t>Charge, </a:t>
            </a:r>
            <a:r>
              <a:rPr lang="en-US" sz="3200" b="1"/>
              <a:t>Q =(Current </a:t>
            </a:r>
            <a:r>
              <a:rPr lang="en-US" sz="3200" b="1" dirty="0"/>
              <a:t>drawn by motor)x(Running time)x(Number of motors used)</a:t>
            </a:r>
          </a:p>
          <a:p>
            <a:pPr marL="0" indent="0">
              <a:buNone/>
            </a:pPr>
            <a:r>
              <a:rPr lang="en-US" sz="3200" b="1" dirty="0"/>
              <a:t>Q=(300x3x2)</a:t>
            </a:r>
          </a:p>
          <a:p>
            <a:pPr marL="0" indent="0">
              <a:buNone/>
            </a:pPr>
            <a:r>
              <a:rPr lang="en-US" sz="3200" b="1" dirty="0"/>
              <a:t>Q=1800 </a:t>
            </a:r>
            <a:r>
              <a:rPr lang="en-US" sz="3200" b="1" dirty="0" err="1"/>
              <a:t>mAh</a:t>
            </a:r>
            <a:r>
              <a:rPr lang="en-US" sz="3200" b="1" dirty="0"/>
              <a:t>.</a:t>
            </a:r>
          </a:p>
          <a:p>
            <a:pPr marL="0" indent="0">
              <a:buNone/>
            </a:pPr>
            <a:endParaRPr lang="en-US" sz="3200" b="1" dirty="0"/>
          </a:p>
          <a:p>
            <a:pPr marL="0" indent="0">
              <a:buNone/>
            </a:pPr>
            <a:r>
              <a:rPr lang="en-US" sz="3200" b="1" u="sng" dirty="0"/>
              <a:t>MOTOR SIZING:</a:t>
            </a:r>
          </a:p>
          <a:p>
            <a:pPr marL="0" indent="0">
              <a:buNone/>
            </a:pPr>
            <a:r>
              <a:rPr lang="en-US" sz="3200" dirty="0"/>
              <a:t>The torque of the dc motor is calculated by T=F x D/2.</a:t>
            </a:r>
          </a:p>
          <a:p>
            <a:pPr marL="0" indent="0">
              <a:buNone/>
            </a:pPr>
            <a:r>
              <a:rPr lang="en-US" sz="3200" dirty="0"/>
              <a:t>here F=m x g,</a:t>
            </a:r>
          </a:p>
          <a:p>
            <a:pPr marL="0" indent="0">
              <a:buNone/>
            </a:pPr>
            <a:r>
              <a:rPr lang="en-US" sz="3200" dirty="0"/>
              <a:t>where m is the mass in kg and g is 9.81 </a:t>
            </a:r>
            <a:r>
              <a:rPr lang="en-US" sz="3200" dirty="0" err="1"/>
              <a:t>ms</a:t>
            </a:r>
            <a:r>
              <a:rPr lang="en-US" sz="3200" dirty="0"/>
              <a:t>^-2</a:t>
            </a:r>
          </a:p>
          <a:p>
            <a:pPr marL="0" indent="0">
              <a:buNone/>
            </a:pPr>
            <a:endParaRPr lang="en-IN" dirty="0"/>
          </a:p>
        </p:txBody>
      </p:sp>
      <p:sp>
        <p:nvSpPr>
          <p:cNvPr id="4" name="Footer Placeholder 3">
            <a:extLst>
              <a:ext uri="{FF2B5EF4-FFF2-40B4-BE49-F238E27FC236}">
                <a16:creationId xmlns:a16="http://schemas.microsoft.com/office/drawing/2014/main" id="{8CF64545-6289-439C-BE62-BA7EBD99D602}"/>
              </a:ext>
            </a:extLst>
          </p:cNvPr>
          <p:cNvSpPr>
            <a:spLocks noGrp="1"/>
          </p:cNvSpPr>
          <p:nvPr>
            <p:ph type="ftr" sz="quarter" idx="11"/>
          </p:nvPr>
        </p:nvSpPr>
        <p:spPr>
          <a:xfrm>
            <a:off x="4038600" y="6356350"/>
            <a:ext cx="4114800" cy="365125"/>
          </a:xfrm>
        </p:spPr>
        <p:txBody>
          <a:bodyPr/>
          <a:lstStyle/>
          <a:p>
            <a:r>
              <a:rPr lang="en-US" dirty="0"/>
              <a:t>Engineering Exploration 2019-2020 Even</a:t>
            </a:r>
          </a:p>
        </p:txBody>
      </p:sp>
    </p:spTree>
    <p:extLst>
      <p:ext uri="{BB962C8B-B14F-4D97-AF65-F5344CB8AC3E}">
        <p14:creationId xmlns:p14="http://schemas.microsoft.com/office/powerpoint/2010/main" val="110320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arn(inVertical)">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arn(inVertic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arn(inVertic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arn(inVertical)">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barn(inVertical)">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8C15A-3B2B-41BE-B98F-529CF6C3ABF2}"/>
              </a:ext>
            </a:extLst>
          </p:cNvPr>
          <p:cNvSpPr>
            <a:spLocks noGrp="1"/>
          </p:cNvSpPr>
          <p:nvPr>
            <p:ph type="title"/>
          </p:nvPr>
        </p:nvSpPr>
        <p:spPr>
          <a:xfrm>
            <a:off x="677334" y="609600"/>
            <a:ext cx="8596668" cy="40245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99E29CDE-6F74-4B62-BFA6-31A52BA94224}"/>
              </a:ext>
            </a:extLst>
          </p:cNvPr>
          <p:cNvSpPr>
            <a:spLocks noGrp="1"/>
          </p:cNvSpPr>
          <p:nvPr>
            <p:ph idx="1"/>
          </p:nvPr>
        </p:nvSpPr>
        <p:spPr>
          <a:xfrm>
            <a:off x="807868" y="1287263"/>
            <a:ext cx="8732464" cy="4798489"/>
          </a:xfrm>
        </p:spPr>
        <p:txBody>
          <a:bodyPr>
            <a:normAutofit fontScale="92500" lnSpcReduction="10000"/>
          </a:bodyPr>
          <a:lstStyle/>
          <a:p>
            <a:pPr marL="0" indent="0">
              <a:buNone/>
            </a:pPr>
            <a:r>
              <a:rPr lang="en-US" sz="2200" dirty="0"/>
              <a:t>F=m x g</a:t>
            </a:r>
          </a:p>
          <a:p>
            <a:pPr marL="0" indent="0">
              <a:buNone/>
            </a:pPr>
            <a:r>
              <a:rPr lang="en-US" sz="2200" dirty="0"/>
              <a:t>= 1 x 9.81</a:t>
            </a:r>
          </a:p>
          <a:p>
            <a:pPr marL="0" indent="0">
              <a:buNone/>
            </a:pPr>
            <a:r>
              <a:rPr lang="en-US" sz="2200" dirty="0"/>
              <a:t>= 9.81 N</a:t>
            </a:r>
          </a:p>
          <a:p>
            <a:pPr marL="0" indent="0">
              <a:buNone/>
            </a:pPr>
            <a:r>
              <a:rPr lang="en-US" sz="2200" dirty="0"/>
              <a:t>D=25 mm=2.5 cm</a:t>
            </a:r>
          </a:p>
          <a:p>
            <a:pPr marL="0" indent="0">
              <a:buNone/>
            </a:pPr>
            <a:r>
              <a:rPr lang="en-US" sz="2200" dirty="0"/>
              <a:t>Torque T=F x D/2</a:t>
            </a:r>
          </a:p>
          <a:p>
            <a:pPr marL="0" indent="0">
              <a:buNone/>
            </a:pPr>
            <a:r>
              <a:rPr lang="en-US" sz="2200" dirty="0"/>
              <a:t>= 9.81 x 2.5/2</a:t>
            </a:r>
          </a:p>
          <a:p>
            <a:pPr marL="0" indent="0">
              <a:buNone/>
            </a:pPr>
            <a:r>
              <a:rPr lang="en-US" sz="2200" dirty="0"/>
              <a:t>= 12.2625 N-cm</a:t>
            </a:r>
          </a:p>
          <a:p>
            <a:pPr marL="0" indent="0">
              <a:buNone/>
            </a:pPr>
            <a:r>
              <a:rPr lang="en-US" sz="2200" dirty="0"/>
              <a:t>T=12.2625/g kg-cm, where g=9.81 m/s^2</a:t>
            </a:r>
          </a:p>
          <a:p>
            <a:pPr marL="0" indent="0">
              <a:buNone/>
            </a:pPr>
            <a:r>
              <a:rPr lang="en-US" sz="2200" dirty="0"/>
              <a:t>= 12.2625/9.81</a:t>
            </a:r>
          </a:p>
          <a:p>
            <a:pPr marL="0" indent="0">
              <a:buNone/>
            </a:pPr>
            <a:r>
              <a:rPr lang="en-US" sz="2200" dirty="0"/>
              <a:t>= 1.25 kg-cm</a:t>
            </a:r>
          </a:p>
          <a:p>
            <a:pPr marL="0" indent="0">
              <a:buNone/>
            </a:pPr>
            <a:r>
              <a:rPr lang="en-US" sz="2200" dirty="0"/>
              <a:t>with reference to the rated torque, the speed of the motor should be 60 rpm.</a:t>
            </a:r>
          </a:p>
          <a:p>
            <a:endParaRPr lang="en-IN" dirty="0"/>
          </a:p>
        </p:txBody>
      </p:sp>
      <p:sp>
        <p:nvSpPr>
          <p:cNvPr id="4" name="Footer Placeholder 3">
            <a:extLst>
              <a:ext uri="{FF2B5EF4-FFF2-40B4-BE49-F238E27FC236}">
                <a16:creationId xmlns:a16="http://schemas.microsoft.com/office/drawing/2014/main" id="{7A6B6170-837D-48D6-8331-6DF587ED0826}"/>
              </a:ext>
            </a:extLst>
          </p:cNvPr>
          <p:cNvSpPr>
            <a:spLocks noGrp="1"/>
          </p:cNvSpPr>
          <p:nvPr>
            <p:ph type="ftr" sz="quarter" idx="11"/>
          </p:nvPr>
        </p:nvSpPr>
        <p:spPr>
          <a:xfrm>
            <a:off x="4038600" y="6356350"/>
            <a:ext cx="4114800" cy="365125"/>
          </a:xfrm>
        </p:spPr>
        <p:txBody>
          <a:bodyPr/>
          <a:lstStyle/>
          <a:p>
            <a:r>
              <a:rPr lang="en-US" dirty="0"/>
              <a:t>Engineering Exploration 2019-2020 Even</a:t>
            </a:r>
          </a:p>
        </p:txBody>
      </p:sp>
    </p:spTree>
    <p:extLst>
      <p:ext uri="{BB962C8B-B14F-4D97-AF65-F5344CB8AC3E}">
        <p14:creationId xmlns:p14="http://schemas.microsoft.com/office/powerpoint/2010/main" val="279158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arn(inVertic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arn(inVertic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arn(inVertic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arn(inVertic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8AE20-9E90-4BD4-9BF8-3AA28177A96A}"/>
              </a:ext>
            </a:extLst>
          </p:cNvPr>
          <p:cNvSpPr>
            <a:spLocks noGrp="1"/>
          </p:cNvSpPr>
          <p:nvPr>
            <p:ph type="title"/>
          </p:nvPr>
        </p:nvSpPr>
        <p:spPr>
          <a:xfrm>
            <a:off x="677334" y="609600"/>
            <a:ext cx="8596668" cy="677662"/>
          </a:xfrm>
        </p:spPr>
        <p:txBody>
          <a:bodyPr>
            <a:normAutofit/>
          </a:bodyPr>
          <a:lstStyle/>
          <a:p>
            <a:pPr algn="ctr"/>
            <a:r>
              <a:rPr lang="en-US" sz="2800" u="sng" dirty="0">
                <a:solidFill>
                  <a:schemeClr val="tx1"/>
                </a:solidFill>
              </a:rPr>
              <a:t>FUNCTIONAL SPECIFICATIONS OF THE ENTIRE SYSTEM</a:t>
            </a:r>
            <a:endParaRPr lang="en-IN" sz="2800" u="sng" dirty="0">
              <a:solidFill>
                <a:schemeClr val="tx1"/>
              </a:solidFill>
            </a:endParaRPr>
          </a:p>
        </p:txBody>
      </p:sp>
      <p:graphicFrame>
        <p:nvGraphicFramePr>
          <p:cNvPr id="4" name="Content Placeholder 3">
            <a:extLst>
              <a:ext uri="{FF2B5EF4-FFF2-40B4-BE49-F238E27FC236}">
                <a16:creationId xmlns:a16="http://schemas.microsoft.com/office/drawing/2014/main" id="{F7301F1F-D147-4D31-A0C7-234D94C03074}"/>
              </a:ext>
            </a:extLst>
          </p:cNvPr>
          <p:cNvGraphicFramePr>
            <a:graphicFrameLocks noGrp="1"/>
          </p:cNvGraphicFramePr>
          <p:nvPr>
            <p:ph idx="1"/>
            <p:extLst>
              <p:ext uri="{D42A27DB-BD31-4B8C-83A1-F6EECF244321}">
                <p14:modId xmlns:p14="http://schemas.microsoft.com/office/powerpoint/2010/main" val="1624285090"/>
              </p:ext>
            </p:extLst>
          </p:nvPr>
        </p:nvGraphicFramePr>
        <p:xfrm>
          <a:off x="1118586" y="1287262"/>
          <a:ext cx="8155416" cy="5069087"/>
        </p:xfrm>
        <a:graphic>
          <a:graphicData uri="http://schemas.openxmlformats.org/drawingml/2006/table">
            <a:tbl>
              <a:tblPr/>
              <a:tblGrid>
                <a:gridCol w="4077708">
                  <a:extLst>
                    <a:ext uri="{9D8B030D-6E8A-4147-A177-3AD203B41FA5}">
                      <a16:colId xmlns:a16="http://schemas.microsoft.com/office/drawing/2014/main" val="1350485409"/>
                    </a:ext>
                  </a:extLst>
                </a:gridCol>
                <a:gridCol w="4077708">
                  <a:extLst>
                    <a:ext uri="{9D8B030D-6E8A-4147-A177-3AD203B41FA5}">
                      <a16:colId xmlns:a16="http://schemas.microsoft.com/office/drawing/2014/main" val="3317077947"/>
                    </a:ext>
                  </a:extLst>
                </a:gridCol>
              </a:tblGrid>
              <a:tr h="376480">
                <a:tc>
                  <a:txBody>
                    <a:bodyPr/>
                    <a:lstStyle/>
                    <a:p>
                      <a:r>
                        <a:rPr lang="en-IN" sz="1600" b="1">
                          <a:effectLst/>
                        </a:rPr>
                        <a:t>FUNCTION</a:t>
                      </a:r>
                    </a:p>
                  </a:txBody>
                  <a:tcPr marL="87295" marR="87295" marT="40290" marB="4029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IN" sz="1600" b="1">
                          <a:effectLst/>
                        </a:rPr>
                        <a:t>SPECIFICATIONS</a:t>
                      </a:r>
                    </a:p>
                  </a:txBody>
                  <a:tcPr marL="87295" marR="87295" marT="40290" marB="4029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729354349"/>
                  </a:ext>
                </a:extLst>
              </a:tr>
              <a:tr h="659449">
                <a:tc>
                  <a:txBody>
                    <a:bodyPr/>
                    <a:lstStyle/>
                    <a:p>
                      <a:r>
                        <a:rPr lang="en-IN" sz="1600">
                          <a:effectLst/>
                        </a:rPr>
                        <a:t>Sense one's presence</a:t>
                      </a:r>
                    </a:p>
                  </a:txBody>
                  <a:tcPr marL="87295" marR="87295" marT="40290" marB="4029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600" dirty="0">
                          <a:effectLst/>
                        </a:rPr>
                        <a:t>It must sense people within a range of 2cm to 8cm.</a:t>
                      </a:r>
                    </a:p>
                  </a:txBody>
                  <a:tcPr marL="87295" marR="87295" marT="40290" marB="4029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028710889"/>
                  </a:ext>
                </a:extLst>
              </a:tr>
              <a:tr h="942419">
                <a:tc>
                  <a:txBody>
                    <a:bodyPr/>
                    <a:lstStyle/>
                    <a:p>
                      <a:r>
                        <a:rPr lang="en-IN" sz="1600">
                          <a:effectLst/>
                        </a:rPr>
                        <a:t>Produce sound effects</a:t>
                      </a:r>
                    </a:p>
                  </a:txBody>
                  <a:tcPr marL="87295" marR="87295" marT="40290" marB="4029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600" dirty="0">
                          <a:effectLst/>
                        </a:rPr>
                        <a:t>It must produce music with 4 to 8-ohm speakers with the help of a music player.</a:t>
                      </a:r>
                    </a:p>
                  </a:txBody>
                  <a:tcPr marL="87295" marR="87295" marT="40290" marB="4029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193152710"/>
                  </a:ext>
                </a:extLst>
              </a:tr>
              <a:tr h="1496179">
                <a:tc>
                  <a:txBody>
                    <a:bodyPr/>
                    <a:lstStyle/>
                    <a:p>
                      <a:r>
                        <a:rPr lang="en-IN" sz="1600" dirty="0">
                          <a:effectLst/>
                        </a:rPr>
                        <a:t>Emit lights</a:t>
                      </a:r>
                    </a:p>
                  </a:txBody>
                  <a:tcPr marL="87295" marR="87295" marT="40290" marB="4029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600" dirty="0">
                          <a:effectLst/>
                        </a:rPr>
                        <a:t>It must emit lights of different colors and patterns for every 5 seconds. It emits a light pattern of 2 different types.</a:t>
                      </a:r>
                    </a:p>
                  </a:txBody>
                  <a:tcPr marL="87295" marR="87295" marT="40290" marB="4029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032483618"/>
                  </a:ext>
                </a:extLst>
              </a:tr>
              <a:tr h="935111">
                <a:tc>
                  <a:txBody>
                    <a:bodyPr/>
                    <a:lstStyle/>
                    <a:p>
                      <a:r>
                        <a:rPr lang="en-IN" sz="1600">
                          <a:effectLst/>
                        </a:rPr>
                        <a:t>Show intricate movements</a:t>
                      </a:r>
                    </a:p>
                  </a:txBody>
                  <a:tcPr marL="87295" marR="87295" marT="40290" marB="4029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600" dirty="0">
                          <a:effectLst/>
                        </a:rPr>
                        <a:t>It must be able to rotate its legs.</a:t>
                      </a:r>
                    </a:p>
                  </a:txBody>
                  <a:tcPr marL="87295" marR="87295" marT="40290" marB="4029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095003030"/>
                  </a:ext>
                </a:extLst>
              </a:tr>
              <a:tr h="659449">
                <a:tc>
                  <a:txBody>
                    <a:bodyPr/>
                    <a:lstStyle/>
                    <a:p>
                      <a:r>
                        <a:rPr lang="en-IN" sz="1600">
                          <a:effectLst/>
                        </a:rPr>
                        <a:t>Display greeting</a:t>
                      </a:r>
                    </a:p>
                  </a:txBody>
                  <a:tcPr marL="87295" marR="87295" marT="40290" marB="4029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600" dirty="0">
                          <a:effectLst/>
                        </a:rPr>
                        <a:t>Display greeting/team name on the display board.</a:t>
                      </a:r>
                    </a:p>
                  </a:txBody>
                  <a:tcPr marL="87295" marR="87295" marT="40290" marB="4029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962925984"/>
                  </a:ext>
                </a:extLst>
              </a:tr>
            </a:tbl>
          </a:graphicData>
        </a:graphic>
      </p:graphicFrame>
      <p:sp>
        <p:nvSpPr>
          <p:cNvPr id="5" name="Footer Placeholder 3">
            <a:extLst>
              <a:ext uri="{FF2B5EF4-FFF2-40B4-BE49-F238E27FC236}">
                <a16:creationId xmlns:a16="http://schemas.microsoft.com/office/drawing/2014/main" id="{8659CBB9-1D3C-46AD-BB31-67E45E40800B}"/>
              </a:ext>
            </a:extLst>
          </p:cNvPr>
          <p:cNvSpPr>
            <a:spLocks noGrp="1"/>
          </p:cNvSpPr>
          <p:nvPr>
            <p:ph type="ftr" sz="quarter" idx="11"/>
          </p:nvPr>
        </p:nvSpPr>
        <p:spPr>
          <a:xfrm>
            <a:off x="4038600" y="6356350"/>
            <a:ext cx="4114800" cy="365125"/>
          </a:xfrm>
        </p:spPr>
        <p:txBody>
          <a:bodyPr/>
          <a:lstStyle/>
          <a:p>
            <a:r>
              <a:rPr lang="en-US" dirty="0"/>
              <a:t>Engineering Exploration 2019-2020 Even</a:t>
            </a:r>
          </a:p>
        </p:txBody>
      </p:sp>
    </p:spTree>
    <p:extLst>
      <p:ext uri="{BB962C8B-B14F-4D97-AF65-F5344CB8AC3E}">
        <p14:creationId xmlns:p14="http://schemas.microsoft.com/office/powerpoint/2010/main" val="272408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C975C-CE9A-4E56-8AD3-62EB74431455}"/>
              </a:ext>
            </a:extLst>
          </p:cNvPr>
          <p:cNvSpPr>
            <a:spLocks noGrp="1"/>
          </p:cNvSpPr>
          <p:nvPr>
            <p:ph type="title"/>
          </p:nvPr>
        </p:nvSpPr>
        <p:spPr>
          <a:xfrm>
            <a:off x="677334" y="106533"/>
            <a:ext cx="8596668" cy="701335"/>
          </a:xfrm>
        </p:spPr>
        <p:txBody>
          <a:bodyPr/>
          <a:lstStyle/>
          <a:p>
            <a:pPr algn="ctr"/>
            <a:r>
              <a:rPr lang="en-US" u="sng" dirty="0">
                <a:solidFill>
                  <a:schemeClr val="tx1"/>
                </a:solidFill>
              </a:rPr>
              <a:t>MODELING AND SIMULATION</a:t>
            </a:r>
            <a:endParaRPr lang="en-IN" u="sng" dirty="0">
              <a:solidFill>
                <a:schemeClr val="tx1"/>
              </a:solidFill>
            </a:endParaRPr>
          </a:p>
        </p:txBody>
      </p:sp>
      <p:pic>
        <p:nvPicPr>
          <p:cNvPr id="6" name="Screen Recording (20-05-2020 1.02.06 Pm)-1(1)">
            <a:hlinkClick r:id="" action="ppaction://media"/>
            <a:extLst>
              <a:ext uri="{FF2B5EF4-FFF2-40B4-BE49-F238E27FC236}">
                <a16:creationId xmlns:a16="http://schemas.microsoft.com/office/drawing/2014/main" id="{EBA56CB7-B971-4556-ABF6-418E1B12EE4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6127" y="958789"/>
            <a:ext cx="11319029" cy="5291092"/>
          </a:xfrm>
        </p:spPr>
      </p:pic>
      <p:sp>
        <p:nvSpPr>
          <p:cNvPr id="4" name="Footer Placeholder 3">
            <a:extLst>
              <a:ext uri="{FF2B5EF4-FFF2-40B4-BE49-F238E27FC236}">
                <a16:creationId xmlns:a16="http://schemas.microsoft.com/office/drawing/2014/main" id="{1D7074EA-97CF-47E1-B6D1-5EB4B7E6B908}"/>
              </a:ext>
            </a:extLst>
          </p:cNvPr>
          <p:cNvSpPr>
            <a:spLocks noGrp="1"/>
          </p:cNvSpPr>
          <p:nvPr>
            <p:ph type="ftr" sz="quarter" idx="11"/>
          </p:nvPr>
        </p:nvSpPr>
        <p:spPr>
          <a:xfrm>
            <a:off x="4038600" y="6356350"/>
            <a:ext cx="4114800" cy="365125"/>
          </a:xfrm>
        </p:spPr>
        <p:txBody>
          <a:bodyPr/>
          <a:lstStyle/>
          <a:p>
            <a:r>
              <a:rPr lang="en-US" dirty="0"/>
              <a:t>Engineering Exploration 2019-2020 Even</a:t>
            </a:r>
          </a:p>
        </p:txBody>
      </p:sp>
    </p:spTree>
    <p:extLst>
      <p:ext uri="{BB962C8B-B14F-4D97-AF65-F5344CB8AC3E}">
        <p14:creationId xmlns:p14="http://schemas.microsoft.com/office/powerpoint/2010/main" val="76834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75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6"/>
                </p:tgtEl>
              </p:cMediaNode>
            </p:video>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6"/>
                                        </p:tgtEl>
                                      </p:cBhvr>
                                    </p:cmd>
                                  </p:childTnLst>
                                </p:cTn>
                              </p:par>
                            </p:childTnLst>
                          </p:cTn>
                        </p:par>
                      </p:childTnLst>
                    </p:cTn>
                  </p:par>
                </p:childTnLst>
              </p:cTn>
              <p:nextCondLst>
                <p:cond evt="onClick" delay="0">
                  <p:tgtEl>
                    <p:spTgt spid="6"/>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27138-CDE5-4D2C-B47E-E7712791B7A6}"/>
              </a:ext>
            </a:extLst>
          </p:cNvPr>
          <p:cNvSpPr>
            <a:spLocks noGrp="1"/>
          </p:cNvSpPr>
          <p:nvPr>
            <p:ph type="title"/>
          </p:nvPr>
        </p:nvSpPr>
        <p:spPr>
          <a:xfrm>
            <a:off x="677334" y="213064"/>
            <a:ext cx="8596668" cy="1251752"/>
          </a:xfrm>
        </p:spPr>
        <p:txBody>
          <a:bodyPr/>
          <a:lstStyle/>
          <a:p>
            <a:pPr algn="ctr"/>
            <a:r>
              <a:rPr lang="en-US" u="sng" dirty="0">
                <a:solidFill>
                  <a:schemeClr val="tx1"/>
                </a:solidFill>
              </a:rPr>
              <a:t>A GLIMPSE OF OUR </a:t>
            </a:r>
            <a:r>
              <a:rPr lang="en-US" u="sng">
                <a:solidFill>
                  <a:schemeClr val="tx1"/>
                </a:solidFill>
              </a:rPr>
              <a:t>PHYSICAL IMPLEMENTATION </a:t>
            </a:r>
            <a:r>
              <a:rPr lang="en-US" u="sng" dirty="0">
                <a:solidFill>
                  <a:schemeClr val="tx1"/>
                </a:solidFill>
              </a:rPr>
              <a:t>PROCESS</a:t>
            </a:r>
            <a:endParaRPr lang="en-IN" u="sng" dirty="0">
              <a:solidFill>
                <a:schemeClr val="tx1"/>
              </a:solidFill>
            </a:endParaRPr>
          </a:p>
        </p:txBody>
      </p:sp>
      <p:pic>
        <p:nvPicPr>
          <p:cNvPr id="5" name="Content Placeholder 4">
            <a:extLst>
              <a:ext uri="{FF2B5EF4-FFF2-40B4-BE49-F238E27FC236}">
                <a16:creationId xmlns:a16="http://schemas.microsoft.com/office/drawing/2014/main" id="{3F6A0043-374E-4FF0-A306-605B7CE445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4561" y="1393794"/>
            <a:ext cx="5818839" cy="4962556"/>
          </a:xfrm>
        </p:spPr>
      </p:pic>
      <p:sp>
        <p:nvSpPr>
          <p:cNvPr id="7" name="Footer Placeholder 3">
            <a:extLst>
              <a:ext uri="{FF2B5EF4-FFF2-40B4-BE49-F238E27FC236}">
                <a16:creationId xmlns:a16="http://schemas.microsoft.com/office/drawing/2014/main" id="{4DD61339-4430-403E-9231-EE5E2F1CFC34}"/>
              </a:ext>
            </a:extLst>
          </p:cNvPr>
          <p:cNvSpPr>
            <a:spLocks noGrp="1"/>
          </p:cNvSpPr>
          <p:nvPr>
            <p:ph type="ftr" sz="quarter" idx="11"/>
          </p:nvPr>
        </p:nvSpPr>
        <p:spPr>
          <a:xfrm>
            <a:off x="4038600" y="6356350"/>
            <a:ext cx="4114800" cy="365125"/>
          </a:xfrm>
        </p:spPr>
        <p:txBody>
          <a:bodyPr/>
          <a:lstStyle/>
          <a:p>
            <a:r>
              <a:rPr lang="en-US" dirty="0"/>
              <a:t>Engineering Exploration 2019-2020 Even</a:t>
            </a:r>
          </a:p>
        </p:txBody>
      </p:sp>
      <p:sp>
        <p:nvSpPr>
          <p:cNvPr id="10" name="Speech Bubble: Oval 9">
            <a:extLst>
              <a:ext uri="{FF2B5EF4-FFF2-40B4-BE49-F238E27FC236}">
                <a16:creationId xmlns:a16="http://schemas.microsoft.com/office/drawing/2014/main" id="{1A5BFE12-B3E3-4A07-975E-748D541D0A50}"/>
              </a:ext>
            </a:extLst>
          </p:cNvPr>
          <p:cNvSpPr/>
          <p:nvPr/>
        </p:nvSpPr>
        <p:spPr>
          <a:xfrm>
            <a:off x="8327254" y="1811045"/>
            <a:ext cx="1961965" cy="2099538"/>
          </a:xfrm>
          <a:prstGeom prst="wedgeEllipseCallout">
            <a:avLst>
              <a:gd name="adj1" fmla="val -61445"/>
              <a:gd name="adj2" fmla="val 7172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WHEN THE</a:t>
            </a:r>
          </a:p>
          <a:p>
            <a:pPr algn="ctr"/>
            <a:r>
              <a:rPr lang="en-US" b="1" dirty="0">
                <a:effectLst>
                  <a:outerShdw blurRad="38100" dist="38100" dir="2700000" algn="tl">
                    <a:srgbClr val="000000">
                      <a:alpha val="43137"/>
                    </a:srgbClr>
                  </a:outerShdw>
                </a:effectLst>
              </a:rPr>
              <a:t>ULTASONIC SENSOR DOES NOT DETECT AN OBSTACLE</a:t>
            </a:r>
            <a:endParaRPr lang="en-IN" b="1" dirty="0">
              <a:effectLst>
                <a:outerShdw blurRad="38100" dist="38100" dir="2700000" algn="tl">
                  <a:srgbClr val="000000">
                    <a:alpha val="43137"/>
                  </a:srgbClr>
                </a:outerShdw>
              </a:effectLst>
            </a:endParaRPr>
          </a:p>
        </p:txBody>
      </p:sp>
      <p:sp>
        <p:nvSpPr>
          <p:cNvPr id="12" name="Speech Bubble: Oval 11">
            <a:extLst>
              <a:ext uri="{FF2B5EF4-FFF2-40B4-BE49-F238E27FC236}">
                <a16:creationId xmlns:a16="http://schemas.microsoft.com/office/drawing/2014/main" id="{6A05BFE8-59A0-4B02-8E3E-5532AFF38276}"/>
              </a:ext>
            </a:extLst>
          </p:cNvPr>
          <p:cNvSpPr/>
          <p:nvPr/>
        </p:nvSpPr>
        <p:spPr>
          <a:xfrm>
            <a:off x="111815" y="1167413"/>
            <a:ext cx="2135819" cy="2099538"/>
          </a:xfrm>
          <a:prstGeom prst="wedgeEllipseCallout">
            <a:avLst>
              <a:gd name="adj1" fmla="val 55360"/>
              <a:gd name="adj2" fmla="val 9244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WHEN THE</a:t>
            </a:r>
          </a:p>
          <a:p>
            <a:pPr algn="ctr"/>
            <a:r>
              <a:rPr lang="en-US" b="1" dirty="0">
                <a:effectLst>
                  <a:outerShdw blurRad="38100" dist="38100" dir="2700000" algn="tl">
                    <a:srgbClr val="000000">
                      <a:alpha val="43137"/>
                    </a:srgbClr>
                  </a:outerShdw>
                </a:effectLst>
              </a:rPr>
              <a:t>ULTRASONIC SENSOR DETECTS AN OBSTACLE</a:t>
            </a:r>
            <a:endParaRPr lang="en-IN"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1224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7062D-AEAF-4E7B-83D1-F4C1B7459787}"/>
              </a:ext>
            </a:extLst>
          </p:cNvPr>
          <p:cNvSpPr>
            <a:spLocks noGrp="1"/>
          </p:cNvSpPr>
          <p:nvPr>
            <p:ph type="title"/>
          </p:nvPr>
        </p:nvSpPr>
        <p:spPr/>
        <p:txBody>
          <a:bodyPr/>
          <a:lstStyle/>
          <a:p>
            <a:endParaRPr lang="en-IN"/>
          </a:p>
        </p:txBody>
      </p:sp>
      <p:sp>
        <p:nvSpPr>
          <p:cNvPr id="5" name="Footer Placeholder 3">
            <a:extLst>
              <a:ext uri="{FF2B5EF4-FFF2-40B4-BE49-F238E27FC236}">
                <a16:creationId xmlns:a16="http://schemas.microsoft.com/office/drawing/2014/main" id="{0DC23A14-62D9-4967-88D0-AABE71EBCE81}"/>
              </a:ext>
            </a:extLst>
          </p:cNvPr>
          <p:cNvSpPr>
            <a:spLocks noGrp="1"/>
          </p:cNvSpPr>
          <p:nvPr>
            <p:ph type="ftr" sz="quarter" idx="11"/>
          </p:nvPr>
        </p:nvSpPr>
        <p:spPr>
          <a:xfrm>
            <a:off x="4038600" y="6356350"/>
            <a:ext cx="4114800" cy="365125"/>
          </a:xfrm>
        </p:spPr>
        <p:txBody>
          <a:bodyPr/>
          <a:lstStyle/>
          <a:p>
            <a:r>
              <a:rPr lang="en-US" dirty="0"/>
              <a:t>Engineering Exploration 2019-2020 Even</a:t>
            </a:r>
          </a:p>
        </p:txBody>
      </p:sp>
      <p:pic>
        <p:nvPicPr>
          <p:cNvPr id="7" name="Inshot 20200525 224925451-1">
            <a:hlinkClick r:id="" action="ppaction://media"/>
            <a:extLst>
              <a:ext uri="{FF2B5EF4-FFF2-40B4-BE49-F238E27FC236}">
                <a16:creationId xmlns:a16="http://schemas.microsoft.com/office/drawing/2014/main" id="{182307A4-50A3-416E-B151-CBBAE0C720F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46554" y="136525"/>
            <a:ext cx="6306845" cy="5907823"/>
          </a:xfrm>
        </p:spPr>
      </p:pic>
    </p:spTree>
    <p:extLst>
      <p:ext uri="{BB962C8B-B14F-4D97-AF65-F5344CB8AC3E}">
        <p14:creationId xmlns:p14="http://schemas.microsoft.com/office/powerpoint/2010/main" val="327289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59FE8-D812-4598-B0E8-D389FA3C3863}"/>
              </a:ext>
            </a:extLst>
          </p:cNvPr>
          <p:cNvSpPr>
            <a:spLocks noGrp="1"/>
          </p:cNvSpPr>
          <p:nvPr>
            <p:ph type="title"/>
          </p:nvPr>
        </p:nvSpPr>
        <p:spPr>
          <a:xfrm>
            <a:off x="3888420" y="4243527"/>
            <a:ext cx="5530788" cy="2086252"/>
          </a:xfrm>
        </p:spPr>
        <p:txBody>
          <a:bodyPr/>
          <a:lstStyle/>
          <a:p>
            <a:pPr algn="ctr"/>
            <a:r>
              <a:rPr lang="en-US" b="1" dirty="0">
                <a:solidFill>
                  <a:schemeClr val="tx1"/>
                </a:solidFill>
                <a:effectLst>
                  <a:outerShdw blurRad="38100" dist="38100" dir="2700000" algn="tl">
                    <a:srgbClr val="000000">
                      <a:alpha val="43137"/>
                    </a:srgbClr>
                  </a:outerShdw>
                </a:effectLst>
              </a:rPr>
              <a:t>THANK YOU</a:t>
            </a:r>
            <a:br>
              <a:rPr lang="en-US" b="1" dirty="0">
                <a:solidFill>
                  <a:schemeClr val="tx1"/>
                </a:solidFill>
              </a:rPr>
            </a:br>
            <a:r>
              <a:rPr lang="en-US" b="1" dirty="0">
                <a:solidFill>
                  <a:schemeClr val="tx1"/>
                </a:solidFill>
              </a:rPr>
              <a:t>         </a:t>
            </a:r>
            <a:r>
              <a:rPr lang="en-US" b="1" dirty="0">
                <a:solidFill>
                  <a:schemeClr val="tx1"/>
                </a:solidFill>
                <a:effectLst>
                  <a:outerShdw blurRad="38100" dist="38100" dir="2700000" algn="tl">
                    <a:srgbClr val="000000">
                      <a:alpha val="43137"/>
                    </a:srgbClr>
                  </a:outerShdw>
                </a:effectLst>
              </a:rPr>
              <a:t>- GROUP 7 (N DIV)</a:t>
            </a:r>
            <a:endParaRPr lang="en-IN" b="1" dirty="0">
              <a:solidFill>
                <a:schemeClr val="tx1"/>
              </a:solidFill>
              <a:effectLst>
                <a:outerShdw blurRad="38100" dist="38100" dir="2700000" algn="tl">
                  <a:srgbClr val="000000">
                    <a:alpha val="43137"/>
                  </a:srgbClr>
                </a:outerShdw>
              </a:effectLst>
            </a:endParaRPr>
          </a:p>
        </p:txBody>
      </p:sp>
      <p:sp>
        <p:nvSpPr>
          <p:cNvPr id="3" name="Footer Placeholder 3">
            <a:extLst>
              <a:ext uri="{FF2B5EF4-FFF2-40B4-BE49-F238E27FC236}">
                <a16:creationId xmlns:a16="http://schemas.microsoft.com/office/drawing/2014/main" id="{C0022400-9061-4136-8301-C00BB4EE9675}"/>
              </a:ext>
            </a:extLst>
          </p:cNvPr>
          <p:cNvSpPr>
            <a:spLocks noGrp="1"/>
          </p:cNvSpPr>
          <p:nvPr>
            <p:ph type="ftr" sz="quarter" idx="11"/>
          </p:nvPr>
        </p:nvSpPr>
        <p:spPr>
          <a:xfrm>
            <a:off x="4038600" y="6356350"/>
            <a:ext cx="4114800" cy="365125"/>
          </a:xfrm>
        </p:spPr>
        <p:txBody>
          <a:bodyPr/>
          <a:lstStyle/>
          <a:p>
            <a:r>
              <a:rPr lang="en-US" dirty="0"/>
              <a:t>Engineering Exploration 2019-2020 Even</a:t>
            </a:r>
          </a:p>
        </p:txBody>
      </p:sp>
    </p:spTree>
    <p:extLst>
      <p:ext uri="{BB962C8B-B14F-4D97-AF65-F5344CB8AC3E}">
        <p14:creationId xmlns:p14="http://schemas.microsoft.com/office/powerpoint/2010/main" val="274513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3D2B5-8DD1-4DC9-94F4-1C591E3592E3}"/>
              </a:ext>
            </a:extLst>
          </p:cNvPr>
          <p:cNvSpPr>
            <a:spLocks noGrp="1"/>
          </p:cNvSpPr>
          <p:nvPr>
            <p:ph type="title"/>
          </p:nvPr>
        </p:nvSpPr>
        <p:spPr>
          <a:xfrm>
            <a:off x="677334" y="609600"/>
            <a:ext cx="8596668" cy="837460"/>
          </a:xfrm>
        </p:spPr>
        <p:txBody>
          <a:bodyPr>
            <a:normAutofit/>
          </a:bodyPr>
          <a:lstStyle/>
          <a:p>
            <a:pPr algn="ctr"/>
            <a:r>
              <a:rPr lang="en-US" sz="2800" u="sng" dirty="0">
                <a:solidFill>
                  <a:schemeClr val="tx1"/>
                </a:solidFill>
              </a:rPr>
              <a:t>FUNCTION TREE AND FUNCTIONAL CLUSTERING</a:t>
            </a:r>
            <a:endParaRPr lang="en-IN" sz="2800" u="sng" dirty="0">
              <a:solidFill>
                <a:schemeClr val="tx1"/>
              </a:solidFill>
            </a:endParaRPr>
          </a:p>
        </p:txBody>
      </p:sp>
      <p:sp>
        <p:nvSpPr>
          <p:cNvPr id="3" name="Content Placeholder 2">
            <a:extLst>
              <a:ext uri="{FF2B5EF4-FFF2-40B4-BE49-F238E27FC236}">
                <a16:creationId xmlns:a16="http://schemas.microsoft.com/office/drawing/2014/main" id="{3002DBA4-239B-48F9-B916-0E533901EA43}"/>
              </a:ext>
            </a:extLst>
          </p:cNvPr>
          <p:cNvSpPr>
            <a:spLocks noGrp="1"/>
          </p:cNvSpPr>
          <p:nvPr>
            <p:ph idx="1"/>
          </p:nvPr>
        </p:nvSpPr>
        <p:spPr>
          <a:xfrm>
            <a:off x="577049" y="1091953"/>
            <a:ext cx="10776751" cy="5792679"/>
          </a:xfrm>
        </p:spPr>
        <p:txBody>
          <a:bodyPr/>
          <a:lstStyle/>
          <a:p>
            <a:pPr marL="0" indent="0">
              <a:buNone/>
            </a:pPr>
            <a:r>
              <a:rPr lang="en-US" b="1" u="sng" dirty="0"/>
              <a:t>FUNCTION TREE:</a:t>
            </a:r>
          </a:p>
          <a:p>
            <a:endParaRPr lang="en-IN" dirty="0"/>
          </a:p>
        </p:txBody>
      </p:sp>
      <p:sp>
        <p:nvSpPr>
          <p:cNvPr id="5" name="Footer Placeholder 3">
            <a:extLst>
              <a:ext uri="{FF2B5EF4-FFF2-40B4-BE49-F238E27FC236}">
                <a16:creationId xmlns:a16="http://schemas.microsoft.com/office/drawing/2014/main" id="{E5AED6F1-57BF-4E81-AAFB-154F104C28BD}"/>
              </a:ext>
            </a:extLst>
          </p:cNvPr>
          <p:cNvSpPr>
            <a:spLocks noGrp="1"/>
          </p:cNvSpPr>
          <p:nvPr>
            <p:ph type="ftr" sz="quarter" idx="11"/>
          </p:nvPr>
        </p:nvSpPr>
        <p:spPr>
          <a:xfrm>
            <a:off x="4038600" y="6356350"/>
            <a:ext cx="4114800" cy="365125"/>
          </a:xfrm>
        </p:spPr>
        <p:txBody>
          <a:bodyPr/>
          <a:lstStyle/>
          <a:p>
            <a:r>
              <a:rPr lang="en-US" dirty="0"/>
              <a:t>Engineering Exploration 2019-2020 Even</a:t>
            </a:r>
          </a:p>
        </p:txBody>
      </p:sp>
      <p:pic>
        <p:nvPicPr>
          <p:cNvPr id="7" name="Picture 6">
            <a:extLst>
              <a:ext uri="{FF2B5EF4-FFF2-40B4-BE49-F238E27FC236}">
                <a16:creationId xmlns:a16="http://schemas.microsoft.com/office/drawing/2014/main" id="{F282A230-F1EA-4F92-8487-948A5C67F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3" y="1447059"/>
            <a:ext cx="8596667" cy="4929295"/>
          </a:xfrm>
          <a:prstGeom prst="rect">
            <a:avLst/>
          </a:prstGeom>
        </p:spPr>
      </p:pic>
    </p:spTree>
    <p:extLst>
      <p:ext uri="{BB962C8B-B14F-4D97-AF65-F5344CB8AC3E}">
        <p14:creationId xmlns:p14="http://schemas.microsoft.com/office/powerpoint/2010/main" val="219751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5E086-39E5-4001-B03B-50CAC5FA935F}"/>
              </a:ext>
            </a:extLst>
          </p:cNvPr>
          <p:cNvSpPr>
            <a:spLocks noGrp="1"/>
          </p:cNvSpPr>
          <p:nvPr>
            <p:ph type="title"/>
          </p:nvPr>
        </p:nvSpPr>
        <p:spPr/>
        <p:txBody>
          <a:bodyPr/>
          <a:lstStyle/>
          <a:p>
            <a:pPr algn="ctr"/>
            <a:r>
              <a:rPr lang="en-US" u="sng" dirty="0">
                <a:solidFill>
                  <a:schemeClr val="tx1"/>
                </a:solidFill>
              </a:rPr>
              <a:t>SUB SYSTEMS IDENTIFIED</a:t>
            </a:r>
            <a:endParaRPr lang="en-IN" u="sng" dirty="0">
              <a:solidFill>
                <a:schemeClr val="tx1"/>
              </a:solidFill>
            </a:endParaRPr>
          </a:p>
        </p:txBody>
      </p:sp>
      <p:sp>
        <p:nvSpPr>
          <p:cNvPr id="3" name="Content Placeholder 2">
            <a:extLst>
              <a:ext uri="{FF2B5EF4-FFF2-40B4-BE49-F238E27FC236}">
                <a16:creationId xmlns:a16="http://schemas.microsoft.com/office/drawing/2014/main" id="{B2A953F3-3818-40C5-9B5E-F8F0BF6265D5}"/>
              </a:ext>
            </a:extLst>
          </p:cNvPr>
          <p:cNvSpPr>
            <a:spLocks noGrp="1"/>
          </p:cNvSpPr>
          <p:nvPr>
            <p:ph idx="1"/>
          </p:nvPr>
        </p:nvSpPr>
        <p:spPr/>
        <p:txBody>
          <a:bodyPr/>
          <a:lstStyle/>
          <a:p>
            <a:r>
              <a:rPr lang="en-US" dirty="0"/>
              <a:t>Sensor Unit(Input)</a:t>
            </a:r>
          </a:p>
          <a:p>
            <a:r>
              <a:rPr lang="en-US" dirty="0"/>
              <a:t>Light Emitting Unit(Output)</a:t>
            </a:r>
          </a:p>
          <a:p>
            <a:r>
              <a:rPr lang="en-US" dirty="0"/>
              <a:t>Display Unit(Output)</a:t>
            </a:r>
          </a:p>
          <a:p>
            <a:r>
              <a:rPr lang="en-US" dirty="0"/>
              <a:t>Audio Unit(Output)</a:t>
            </a:r>
          </a:p>
          <a:p>
            <a:r>
              <a:rPr lang="en-US" dirty="0"/>
              <a:t>Movement Unit(Output)</a:t>
            </a:r>
          </a:p>
        </p:txBody>
      </p:sp>
      <p:sp>
        <p:nvSpPr>
          <p:cNvPr id="4" name="Footer Placeholder 3">
            <a:extLst>
              <a:ext uri="{FF2B5EF4-FFF2-40B4-BE49-F238E27FC236}">
                <a16:creationId xmlns:a16="http://schemas.microsoft.com/office/drawing/2014/main" id="{B76C8190-F35F-4A15-9BDC-F66A7F4A67AA}"/>
              </a:ext>
            </a:extLst>
          </p:cNvPr>
          <p:cNvSpPr>
            <a:spLocks noGrp="1"/>
          </p:cNvSpPr>
          <p:nvPr>
            <p:ph type="ftr" sz="quarter" idx="11"/>
          </p:nvPr>
        </p:nvSpPr>
        <p:spPr>
          <a:xfrm>
            <a:off x="4038600" y="6356350"/>
            <a:ext cx="4114800" cy="365125"/>
          </a:xfrm>
        </p:spPr>
        <p:txBody>
          <a:bodyPr/>
          <a:lstStyle/>
          <a:p>
            <a:r>
              <a:rPr lang="en-US" dirty="0"/>
              <a:t>Engineering Exploration 2019-2020 Even</a:t>
            </a:r>
          </a:p>
        </p:txBody>
      </p:sp>
    </p:spTree>
    <p:extLst>
      <p:ext uri="{BB962C8B-B14F-4D97-AF65-F5344CB8AC3E}">
        <p14:creationId xmlns:p14="http://schemas.microsoft.com/office/powerpoint/2010/main" val="184395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6485C-E94B-4497-A86C-C519EE07CE2D}"/>
              </a:ext>
            </a:extLst>
          </p:cNvPr>
          <p:cNvSpPr>
            <a:spLocks noGrp="1"/>
          </p:cNvSpPr>
          <p:nvPr>
            <p:ph type="title"/>
          </p:nvPr>
        </p:nvSpPr>
        <p:spPr>
          <a:xfrm>
            <a:off x="677334" y="0"/>
            <a:ext cx="8596668" cy="1038688"/>
          </a:xfrm>
        </p:spPr>
        <p:txBody>
          <a:bodyPr>
            <a:normAutofit/>
          </a:bodyPr>
          <a:lstStyle/>
          <a:p>
            <a:pPr algn="ctr"/>
            <a:r>
              <a:rPr lang="en-IN" u="sng" dirty="0">
                <a:solidFill>
                  <a:schemeClr val="tx1"/>
                </a:solidFill>
              </a:rPr>
              <a:t>GENERATED CONCEPTS</a:t>
            </a:r>
          </a:p>
        </p:txBody>
      </p:sp>
      <p:pic>
        <p:nvPicPr>
          <p:cNvPr id="6" name="Content Placeholder 5">
            <a:extLst>
              <a:ext uri="{FF2B5EF4-FFF2-40B4-BE49-F238E27FC236}">
                <a16:creationId xmlns:a16="http://schemas.microsoft.com/office/drawing/2014/main" id="{C3B86F58-FA7C-43DD-89F9-6ACF844B78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5973" y="663122"/>
            <a:ext cx="7331394" cy="5704364"/>
          </a:xfrm>
        </p:spPr>
      </p:pic>
      <p:sp>
        <p:nvSpPr>
          <p:cNvPr id="10" name="Footer Placeholder 3">
            <a:extLst>
              <a:ext uri="{FF2B5EF4-FFF2-40B4-BE49-F238E27FC236}">
                <a16:creationId xmlns:a16="http://schemas.microsoft.com/office/drawing/2014/main" id="{06535E8F-C6EE-448A-A64D-592ED8D9B237}"/>
              </a:ext>
            </a:extLst>
          </p:cNvPr>
          <p:cNvSpPr>
            <a:spLocks noGrp="1"/>
          </p:cNvSpPr>
          <p:nvPr>
            <p:ph type="ftr" sz="quarter" idx="11"/>
          </p:nvPr>
        </p:nvSpPr>
        <p:spPr>
          <a:xfrm>
            <a:off x="4038600" y="6414579"/>
            <a:ext cx="4114800" cy="306896"/>
          </a:xfrm>
        </p:spPr>
        <p:txBody>
          <a:bodyPr/>
          <a:lstStyle/>
          <a:p>
            <a:r>
              <a:rPr lang="en-US" dirty="0"/>
              <a:t>Engineering Exploration 2019-2020 Even</a:t>
            </a:r>
          </a:p>
        </p:txBody>
      </p:sp>
      <p:sp>
        <p:nvSpPr>
          <p:cNvPr id="8" name="TextBox 7">
            <a:extLst>
              <a:ext uri="{FF2B5EF4-FFF2-40B4-BE49-F238E27FC236}">
                <a16:creationId xmlns:a16="http://schemas.microsoft.com/office/drawing/2014/main" id="{ABF04C15-E941-409B-B045-70DB664709F4}"/>
              </a:ext>
            </a:extLst>
          </p:cNvPr>
          <p:cNvSpPr txBox="1"/>
          <p:nvPr/>
        </p:nvSpPr>
        <p:spPr>
          <a:xfrm>
            <a:off x="2121763" y="3075204"/>
            <a:ext cx="2547891" cy="369332"/>
          </a:xfrm>
          <a:prstGeom prst="rect">
            <a:avLst/>
          </a:prstGeom>
          <a:noFill/>
        </p:spPr>
        <p:txBody>
          <a:bodyPr wrap="square" rtlCol="0">
            <a:spAutoFit/>
          </a:bodyPr>
          <a:lstStyle/>
          <a:p>
            <a:pPr algn="ctr"/>
            <a:r>
              <a:rPr lang="en-US" dirty="0"/>
              <a:t>CONCEPT 1</a:t>
            </a:r>
            <a:endParaRPr lang="en-IN" dirty="0"/>
          </a:p>
        </p:txBody>
      </p:sp>
      <p:sp>
        <p:nvSpPr>
          <p:cNvPr id="11" name="TextBox 10">
            <a:extLst>
              <a:ext uri="{FF2B5EF4-FFF2-40B4-BE49-F238E27FC236}">
                <a16:creationId xmlns:a16="http://schemas.microsoft.com/office/drawing/2014/main" id="{5D51F77A-9A4C-453E-8734-3BE3B23F6548}"/>
              </a:ext>
            </a:extLst>
          </p:cNvPr>
          <p:cNvSpPr txBox="1"/>
          <p:nvPr/>
        </p:nvSpPr>
        <p:spPr>
          <a:xfrm>
            <a:off x="5690587" y="3075204"/>
            <a:ext cx="2547891" cy="369332"/>
          </a:xfrm>
          <a:prstGeom prst="rect">
            <a:avLst/>
          </a:prstGeom>
          <a:noFill/>
        </p:spPr>
        <p:txBody>
          <a:bodyPr wrap="square" rtlCol="0">
            <a:spAutoFit/>
          </a:bodyPr>
          <a:lstStyle/>
          <a:p>
            <a:pPr algn="ctr"/>
            <a:r>
              <a:rPr lang="en-US" dirty="0"/>
              <a:t>CONCEPT 2</a:t>
            </a:r>
            <a:endParaRPr lang="en-IN" dirty="0"/>
          </a:p>
        </p:txBody>
      </p:sp>
      <p:sp>
        <p:nvSpPr>
          <p:cNvPr id="13" name="TextBox 12">
            <a:extLst>
              <a:ext uri="{FF2B5EF4-FFF2-40B4-BE49-F238E27FC236}">
                <a16:creationId xmlns:a16="http://schemas.microsoft.com/office/drawing/2014/main" id="{6F26EC3C-FE91-4B96-8353-D85C5789438D}"/>
              </a:ext>
            </a:extLst>
          </p:cNvPr>
          <p:cNvSpPr txBox="1"/>
          <p:nvPr/>
        </p:nvSpPr>
        <p:spPr>
          <a:xfrm>
            <a:off x="2121763" y="5850384"/>
            <a:ext cx="2547891" cy="369332"/>
          </a:xfrm>
          <a:prstGeom prst="rect">
            <a:avLst/>
          </a:prstGeom>
          <a:noFill/>
        </p:spPr>
        <p:txBody>
          <a:bodyPr wrap="square" rtlCol="0">
            <a:spAutoFit/>
          </a:bodyPr>
          <a:lstStyle/>
          <a:p>
            <a:pPr algn="ctr"/>
            <a:r>
              <a:rPr lang="en-US"/>
              <a:t>CONCEPT 3</a:t>
            </a:r>
            <a:endParaRPr lang="en-IN" dirty="0"/>
          </a:p>
        </p:txBody>
      </p:sp>
      <p:sp>
        <p:nvSpPr>
          <p:cNvPr id="15" name="TextBox 14">
            <a:extLst>
              <a:ext uri="{FF2B5EF4-FFF2-40B4-BE49-F238E27FC236}">
                <a16:creationId xmlns:a16="http://schemas.microsoft.com/office/drawing/2014/main" id="{4C55B83F-E8B0-4A4E-A52E-95F4445010D5}"/>
              </a:ext>
            </a:extLst>
          </p:cNvPr>
          <p:cNvSpPr txBox="1"/>
          <p:nvPr/>
        </p:nvSpPr>
        <p:spPr>
          <a:xfrm>
            <a:off x="6178858" y="5850384"/>
            <a:ext cx="1677880" cy="369332"/>
          </a:xfrm>
          <a:prstGeom prst="rect">
            <a:avLst/>
          </a:prstGeom>
          <a:noFill/>
        </p:spPr>
        <p:txBody>
          <a:bodyPr wrap="square" rtlCol="0">
            <a:spAutoFit/>
          </a:bodyPr>
          <a:lstStyle/>
          <a:p>
            <a:pPr algn="ctr"/>
            <a:r>
              <a:rPr lang="en-US" dirty="0"/>
              <a:t>CONCEPT 4</a:t>
            </a:r>
            <a:endParaRPr lang="en-IN" dirty="0"/>
          </a:p>
        </p:txBody>
      </p:sp>
    </p:spTree>
    <p:extLst>
      <p:ext uri="{BB962C8B-B14F-4D97-AF65-F5344CB8AC3E}">
        <p14:creationId xmlns:p14="http://schemas.microsoft.com/office/powerpoint/2010/main" val="70980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3F70F-67BB-481D-8AC6-4965774455ED}"/>
              </a:ext>
            </a:extLst>
          </p:cNvPr>
          <p:cNvSpPr>
            <a:spLocks noGrp="1"/>
          </p:cNvSpPr>
          <p:nvPr>
            <p:ph type="title"/>
          </p:nvPr>
        </p:nvSpPr>
        <p:spPr/>
        <p:txBody>
          <a:bodyPr/>
          <a:lstStyle/>
          <a:p>
            <a:pPr algn="ctr"/>
            <a:r>
              <a:rPr lang="en-US" u="sng" dirty="0">
                <a:solidFill>
                  <a:schemeClr val="tx1"/>
                </a:solidFill>
              </a:rPr>
              <a:t>SELECTED CONCEPT</a:t>
            </a:r>
            <a:endParaRPr lang="en-IN" u="sng" dirty="0">
              <a:solidFill>
                <a:schemeClr val="tx1"/>
              </a:solidFill>
            </a:endParaRPr>
          </a:p>
        </p:txBody>
      </p:sp>
      <p:pic>
        <p:nvPicPr>
          <p:cNvPr id="5" name="Content Placeholder 4">
            <a:extLst>
              <a:ext uri="{FF2B5EF4-FFF2-40B4-BE49-F238E27FC236}">
                <a16:creationId xmlns:a16="http://schemas.microsoft.com/office/drawing/2014/main" id="{32F0EEEC-20A5-4A9A-807A-29C2B6BAE5E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627790" y="1660123"/>
            <a:ext cx="4785064" cy="45009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Footer Placeholder 3">
            <a:extLst>
              <a:ext uri="{FF2B5EF4-FFF2-40B4-BE49-F238E27FC236}">
                <a16:creationId xmlns:a16="http://schemas.microsoft.com/office/drawing/2014/main" id="{6FC7DE0E-F46B-4810-8F89-C6CDF9850BB2}"/>
              </a:ext>
            </a:extLst>
          </p:cNvPr>
          <p:cNvSpPr>
            <a:spLocks noGrp="1"/>
          </p:cNvSpPr>
          <p:nvPr>
            <p:ph type="ftr" sz="quarter" idx="11"/>
          </p:nvPr>
        </p:nvSpPr>
        <p:spPr>
          <a:xfrm>
            <a:off x="4038600" y="6356350"/>
            <a:ext cx="4114800" cy="365125"/>
          </a:xfrm>
        </p:spPr>
        <p:txBody>
          <a:bodyPr/>
          <a:lstStyle/>
          <a:p>
            <a:r>
              <a:rPr lang="en-US" dirty="0"/>
              <a:t>Engineering Exploration 2019-2020 Even</a:t>
            </a:r>
          </a:p>
        </p:txBody>
      </p:sp>
      <p:sp>
        <p:nvSpPr>
          <p:cNvPr id="7" name="TextBox 6">
            <a:extLst>
              <a:ext uri="{FF2B5EF4-FFF2-40B4-BE49-F238E27FC236}">
                <a16:creationId xmlns:a16="http://schemas.microsoft.com/office/drawing/2014/main" id="{65C474DA-3C53-4BCE-8C01-E18798EE1F7E}"/>
              </a:ext>
            </a:extLst>
          </p:cNvPr>
          <p:cNvSpPr txBox="1"/>
          <p:nvPr/>
        </p:nvSpPr>
        <p:spPr>
          <a:xfrm flipH="1">
            <a:off x="4067953" y="5566299"/>
            <a:ext cx="1904737" cy="369332"/>
          </a:xfrm>
          <a:prstGeom prst="rect">
            <a:avLst/>
          </a:prstGeom>
          <a:noFill/>
        </p:spPr>
        <p:txBody>
          <a:bodyPr wrap="square" rtlCol="0">
            <a:spAutoFit/>
          </a:bodyPr>
          <a:lstStyle/>
          <a:p>
            <a:pPr algn="ctr"/>
            <a:r>
              <a:rPr lang="en-US" dirty="0"/>
              <a:t>CONCEPT 4</a:t>
            </a:r>
            <a:endParaRPr lang="en-IN" dirty="0"/>
          </a:p>
        </p:txBody>
      </p:sp>
    </p:spTree>
    <p:extLst>
      <p:ext uri="{BB962C8B-B14F-4D97-AF65-F5344CB8AC3E}">
        <p14:creationId xmlns:p14="http://schemas.microsoft.com/office/powerpoint/2010/main" val="292796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7FF35-D057-4DBF-B1DA-A3BDFD1B62FC}"/>
              </a:ext>
            </a:extLst>
          </p:cNvPr>
          <p:cNvSpPr>
            <a:spLocks noGrp="1"/>
          </p:cNvSpPr>
          <p:nvPr>
            <p:ph type="title"/>
          </p:nvPr>
        </p:nvSpPr>
        <p:spPr/>
        <p:txBody>
          <a:bodyPr/>
          <a:lstStyle/>
          <a:p>
            <a:r>
              <a:rPr lang="en-US" u="sng" dirty="0">
                <a:solidFill>
                  <a:schemeClr val="tx1"/>
                </a:solidFill>
              </a:rPr>
              <a:t>PUGH CHART AND CONCEPT SELECTION</a:t>
            </a:r>
            <a:br>
              <a:rPr lang="en-US" b="1" dirty="0"/>
            </a:br>
            <a:endParaRPr lang="en-IN" dirty="0"/>
          </a:p>
        </p:txBody>
      </p:sp>
      <p:graphicFrame>
        <p:nvGraphicFramePr>
          <p:cNvPr id="10" name="Content Placeholder 9">
            <a:extLst>
              <a:ext uri="{FF2B5EF4-FFF2-40B4-BE49-F238E27FC236}">
                <a16:creationId xmlns:a16="http://schemas.microsoft.com/office/drawing/2014/main" id="{DB4EC5AE-C795-4047-88D8-012433D83C3B}"/>
              </a:ext>
            </a:extLst>
          </p:cNvPr>
          <p:cNvGraphicFramePr>
            <a:graphicFrameLocks noGrp="1"/>
          </p:cNvGraphicFramePr>
          <p:nvPr>
            <p:ph idx="1"/>
            <p:extLst>
              <p:ext uri="{D42A27DB-BD31-4B8C-83A1-F6EECF244321}">
                <p14:modId xmlns:p14="http://schemas.microsoft.com/office/powerpoint/2010/main" val="772045441"/>
              </p:ext>
            </p:extLst>
          </p:nvPr>
        </p:nvGraphicFramePr>
        <p:xfrm>
          <a:off x="1828799" y="2068497"/>
          <a:ext cx="6324600" cy="3852906"/>
        </p:xfrm>
        <a:graphic>
          <a:graphicData uri="http://schemas.openxmlformats.org/drawingml/2006/table">
            <a:tbl>
              <a:tblPr/>
              <a:tblGrid>
                <a:gridCol w="3162300">
                  <a:extLst>
                    <a:ext uri="{9D8B030D-6E8A-4147-A177-3AD203B41FA5}">
                      <a16:colId xmlns:a16="http://schemas.microsoft.com/office/drawing/2014/main" val="1506685293"/>
                    </a:ext>
                  </a:extLst>
                </a:gridCol>
                <a:gridCol w="3162300">
                  <a:extLst>
                    <a:ext uri="{9D8B030D-6E8A-4147-A177-3AD203B41FA5}">
                      <a16:colId xmlns:a16="http://schemas.microsoft.com/office/drawing/2014/main" val="928186322"/>
                    </a:ext>
                  </a:extLst>
                </a:gridCol>
              </a:tblGrid>
              <a:tr h="642151">
                <a:tc>
                  <a:txBody>
                    <a:bodyPr/>
                    <a:lstStyle/>
                    <a:p>
                      <a:pPr algn="ctr"/>
                      <a:r>
                        <a:rPr lang="en-IN" b="1" dirty="0">
                          <a:effectLst/>
                        </a:rPr>
                        <a:t>OBJECTIVES</a:t>
                      </a:r>
                    </a:p>
                  </a:txBody>
                  <a:tcPr marL="99060" marR="99060"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b="1">
                          <a:effectLst/>
                        </a:rPr>
                        <a:t>WEIGHTAGE</a:t>
                      </a:r>
                    </a:p>
                  </a:txBody>
                  <a:tcPr marL="99060" marR="99060"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2918185493"/>
                  </a:ext>
                </a:extLst>
              </a:tr>
              <a:tr h="642151">
                <a:tc>
                  <a:txBody>
                    <a:bodyPr/>
                    <a:lstStyle/>
                    <a:p>
                      <a:pPr algn="ctr"/>
                      <a:r>
                        <a:rPr lang="en-IN" dirty="0">
                          <a:effectLst/>
                        </a:rPr>
                        <a:t>SEMI-AUTOMATIC</a:t>
                      </a:r>
                    </a:p>
                  </a:txBody>
                  <a:tcPr marL="99060" marR="99060"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a:effectLst/>
                        </a:rPr>
                        <a:t>9</a:t>
                      </a:r>
                    </a:p>
                  </a:txBody>
                  <a:tcPr marL="99060" marR="99060"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4257547932"/>
                  </a:ext>
                </a:extLst>
              </a:tr>
              <a:tr h="642151">
                <a:tc>
                  <a:txBody>
                    <a:bodyPr/>
                    <a:lstStyle/>
                    <a:p>
                      <a:pPr algn="ctr"/>
                      <a:r>
                        <a:rPr lang="en-IN" dirty="0">
                          <a:effectLst/>
                        </a:rPr>
                        <a:t>USER-FRIENDLY</a:t>
                      </a:r>
                    </a:p>
                  </a:txBody>
                  <a:tcPr marL="99060" marR="99060"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dirty="0">
                          <a:effectLst/>
                        </a:rPr>
                        <a:t>8</a:t>
                      </a:r>
                    </a:p>
                  </a:txBody>
                  <a:tcPr marL="99060" marR="99060"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extLst>
                  <a:ext uri="{0D108BD9-81ED-4DB2-BD59-A6C34878D82A}">
                    <a16:rowId xmlns:a16="http://schemas.microsoft.com/office/drawing/2014/main" val="406889847"/>
                  </a:ext>
                </a:extLst>
              </a:tr>
              <a:tr h="642151">
                <a:tc>
                  <a:txBody>
                    <a:bodyPr/>
                    <a:lstStyle/>
                    <a:p>
                      <a:pPr algn="ctr"/>
                      <a:r>
                        <a:rPr lang="en-IN" dirty="0">
                          <a:effectLst/>
                        </a:rPr>
                        <a:t>AESTHETICS</a:t>
                      </a:r>
                    </a:p>
                  </a:txBody>
                  <a:tcPr marL="99060" marR="99060"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a:effectLst/>
                        </a:rPr>
                        <a:t>7</a:t>
                      </a:r>
                    </a:p>
                  </a:txBody>
                  <a:tcPr marL="99060" marR="99060"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2041931518"/>
                  </a:ext>
                </a:extLst>
              </a:tr>
              <a:tr h="642151">
                <a:tc>
                  <a:txBody>
                    <a:bodyPr/>
                    <a:lstStyle/>
                    <a:p>
                      <a:pPr algn="ctr"/>
                      <a:r>
                        <a:rPr lang="en-IN" dirty="0">
                          <a:effectLst/>
                        </a:rPr>
                        <a:t>PORTABILITY</a:t>
                      </a:r>
                    </a:p>
                  </a:txBody>
                  <a:tcPr marL="99060" marR="99060"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dirty="0">
                          <a:effectLst/>
                        </a:rPr>
                        <a:t>5</a:t>
                      </a:r>
                    </a:p>
                  </a:txBody>
                  <a:tcPr marL="99060" marR="99060"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extLst>
                  <a:ext uri="{0D108BD9-81ED-4DB2-BD59-A6C34878D82A}">
                    <a16:rowId xmlns:a16="http://schemas.microsoft.com/office/drawing/2014/main" val="2291054800"/>
                  </a:ext>
                </a:extLst>
              </a:tr>
              <a:tr h="642151">
                <a:tc>
                  <a:txBody>
                    <a:bodyPr/>
                    <a:lstStyle/>
                    <a:p>
                      <a:pPr algn="ctr"/>
                      <a:r>
                        <a:rPr lang="en-IN">
                          <a:effectLst/>
                        </a:rPr>
                        <a:t>COST</a:t>
                      </a:r>
                    </a:p>
                  </a:txBody>
                  <a:tcPr marL="99060" marR="99060"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dirty="0">
                          <a:effectLst/>
                        </a:rPr>
                        <a:t>3</a:t>
                      </a:r>
                    </a:p>
                  </a:txBody>
                  <a:tcPr marL="99060" marR="99060"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3005874345"/>
                  </a:ext>
                </a:extLst>
              </a:tr>
            </a:tbl>
          </a:graphicData>
        </a:graphic>
      </p:graphicFrame>
      <p:sp>
        <p:nvSpPr>
          <p:cNvPr id="4" name="Footer Placeholder 3">
            <a:extLst>
              <a:ext uri="{FF2B5EF4-FFF2-40B4-BE49-F238E27FC236}">
                <a16:creationId xmlns:a16="http://schemas.microsoft.com/office/drawing/2014/main" id="{56D61E89-461D-482E-A830-AF7CF58DBF01}"/>
              </a:ext>
            </a:extLst>
          </p:cNvPr>
          <p:cNvSpPr>
            <a:spLocks noGrp="1"/>
          </p:cNvSpPr>
          <p:nvPr>
            <p:ph type="ftr" sz="quarter" idx="11"/>
          </p:nvPr>
        </p:nvSpPr>
        <p:spPr>
          <a:xfrm>
            <a:off x="4003828" y="6320901"/>
            <a:ext cx="4149571" cy="400575"/>
          </a:xfrm>
        </p:spPr>
        <p:txBody>
          <a:bodyPr/>
          <a:lstStyle/>
          <a:p>
            <a:r>
              <a:rPr lang="en-US" dirty="0"/>
              <a:t>Engineering Exploration 2019-2020 Even</a:t>
            </a:r>
          </a:p>
        </p:txBody>
      </p:sp>
      <p:sp>
        <p:nvSpPr>
          <p:cNvPr id="11" name="TextBox 10">
            <a:extLst>
              <a:ext uri="{FF2B5EF4-FFF2-40B4-BE49-F238E27FC236}">
                <a16:creationId xmlns:a16="http://schemas.microsoft.com/office/drawing/2014/main" id="{5B0C18AA-CFC5-497A-A966-D3C07526B6D1}"/>
              </a:ext>
            </a:extLst>
          </p:cNvPr>
          <p:cNvSpPr txBox="1"/>
          <p:nvPr/>
        </p:nvSpPr>
        <p:spPr>
          <a:xfrm flipH="1">
            <a:off x="1535571" y="1306951"/>
            <a:ext cx="6880194" cy="461665"/>
          </a:xfrm>
          <a:prstGeom prst="rect">
            <a:avLst/>
          </a:prstGeom>
          <a:noFill/>
        </p:spPr>
        <p:txBody>
          <a:bodyPr wrap="square" rtlCol="0">
            <a:spAutoFit/>
          </a:bodyPr>
          <a:lstStyle/>
          <a:p>
            <a:pPr algn="ctr"/>
            <a:r>
              <a:rPr lang="en-IN" sz="2400" u="sng" dirty="0">
                <a:effectLst>
                  <a:outerShdw blurRad="38100" dist="38100" dir="2700000" algn="tl">
                    <a:srgbClr val="000000">
                      <a:alpha val="43137"/>
                    </a:srgbClr>
                  </a:outerShdw>
                </a:effectLst>
              </a:rPr>
              <a:t>Assigned weightage for the stated objectives:</a:t>
            </a:r>
          </a:p>
        </p:txBody>
      </p:sp>
    </p:spTree>
    <p:extLst>
      <p:ext uri="{BB962C8B-B14F-4D97-AF65-F5344CB8AC3E}">
        <p14:creationId xmlns:p14="http://schemas.microsoft.com/office/powerpoint/2010/main" val="149874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371D4-3D22-408B-B2A4-691100C4A323}"/>
              </a:ext>
            </a:extLst>
          </p:cNvPr>
          <p:cNvSpPr>
            <a:spLocks noGrp="1"/>
          </p:cNvSpPr>
          <p:nvPr>
            <p:ph type="title"/>
          </p:nvPr>
        </p:nvSpPr>
        <p:spPr>
          <a:xfrm>
            <a:off x="677334" y="609600"/>
            <a:ext cx="8596668" cy="322555"/>
          </a:xfrm>
        </p:spPr>
        <p:txBody>
          <a:bodyPr>
            <a:normAutofit fontScale="90000"/>
          </a:bodyPr>
          <a:lstStyle/>
          <a:p>
            <a:endParaRPr lang="en-IN" dirty="0"/>
          </a:p>
        </p:txBody>
      </p:sp>
      <p:graphicFrame>
        <p:nvGraphicFramePr>
          <p:cNvPr id="5" name="Content Placeholder 4">
            <a:extLst>
              <a:ext uri="{FF2B5EF4-FFF2-40B4-BE49-F238E27FC236}">
                <a16:creationId xmlns:a16="http://schemas.microsoft.com/office/drawing/2014/main" id="{293C4A17-456D-4825-8DC7-A91FEA555108}"/>
              </a:ext>
            </a:extLst>
          </p:cNvPr>
          <p:cNvGraphicFramePr>
            <a:graphicFrameLocks noGrp="1"/>
          </p:cNvGraphicFramePr>
          <p:nvPr>
            <p:ph idx="1"/>
            <p:extLst>
              <p:ext uri="{D42A27DB-BD31-4B8C-83A1-F6EECF244321}">
                <p14:modId xmlns:p14="http://schemas.microsoft.com/office/powerpoint/2010/main" val="3582601416"/>
              </p:ext>
            </p:extLst>
          </p:nvPr>
        </p:nvGraphicFramePr>
        <p:xfrm>
          <a:off x="585923" y="609600"/>
          <a:ext cx="8895426" cy="3870118"/>
        </p:xfrm>
        <a:graphic>
          <a:graphicData uri="http://schemas.openxmlformats.org/drawingml/2006/table">
            <a:tbl>
              <a:tblPr/>
              <a:tblGrid>
                <a:gridCol w="1482571">
                  <a:extLst>
                    <a:ext uri="{9D8B030D-6E8A-4147-A177-3AD203B41FA5}">
                      <a16:colId xmlns:a16="http://schemas.microsoft.com/office/drawing/2014/main" val="1321009638"/>
                    </a:ext>
                  </a:extLst>
                </a:gridCol>
                <a:gridCol w="1482571">
                  <a:extLst>
                    <a:ext uri="{9D8B030D-6E8A-4147-A177-3AD203B41FA5}">
                      <a16:colId xmlns:a16="http://schemas.microsoft.com/office/drawing/2014/main" val="163556817"/>
                    </a:ext>
                  </a:extLst>
                </a:gridCol>
                <a:gridCol w="1482571">
                  <a:extLst>
                    <a:ext uri="{9D8B030D-6E8A-4147-A177-3AD203B41FA5}">
                      <a16:colId xmlns:a16="http://schemas.microsoft.com/office/drawing/2014/main" val="800872968"/>
                    </a:ext>
                  </a:extLst>
                </a:gridCol>
                <a:gridCol w="1482571">
                  <a:extLst>
                    <a:ext uri="{9D8B030D-6E8A-4147-A177-3AD203B41FA5}">
                      <a16:colId xmlns:a16="http://schemas.microsoft.com/office/drawing/2014/main" val="1505347764"/>
                    </a:ext>
                  </a:extLst>
                </a:gridCol>
                <a:gridCol w="1482571">
                  <a:extLst>
                    <a:ext uri="{9D8B030D-6E8A-4147-A177-3AD203B41FA5}">
                      <a16:colId xmlns:a16="http://schemas.microsoft.com/office/drawing/2014/main" val="2065857609"/>
                    </a:ext>
                  </a:extLst>
                </a:gridCol>
                <a:gridCol w="1482571">
                  <a:extLst>
                    <a:ext uri="{9D8B030D-6E8A-4147-A177-3AD203B41FA5}">
                      <a16:colId xmlns:a16="http://schemas.microsoft.com/office/drawing/2014/main" val="214525803"/>
                    </a:ext>
                  </a:extLst>
                </a:gridCol>
              </a:tblGrid>
              <a:tr h="418778">
                <a:tc>
                  <a:txBody>
                    <a:bodyPr/>
                    <a:lstStyle/>
                    <a:p>
                      <a:pPr algn="ctr"/>
                      <a:r>
                        <a:rPr lang="en-IN" sz="1500" b="1">
                          <a:effectLst/>
                        </a:rPr>
                        <a:t>OBJECTIVES</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b="1">
                          <a:effectLst/>
                        </a:rPr>
                        <a:t>WEIGHTAGE</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b="1">
                          <a:effectLst/>
                        </a:rPr>
                        <a:t>DESIGN 1</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b="1">
                          <a:effectLst/>
                        </a:rPr>
                        <a:t>DESIGN 2</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b="1">
                          <a:effectLst/>
                        </a:rPr>
                        <a:t>DESIGN 3</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b="1">
                          <a:effectLst/>
                        </a:rPr>
                        <a:t>DESIGN 4</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2715482612"/>
                  </a:ext>
                </a:extLst>
              </a:tr>
              <a:tr h="591459">
                <a:tc>
                  <a:txBody>
                    <a:bodyPr/>
                    <a:lstStyle/>
                    <a:p>
                      <a:pPr algn="ctr"/>
                      <a:r>
                        <a:rPr lang="en-IN" sz="1500">
                          <a:effectLst/>
                        </a:rPr>
                        <a:t>SEMI-AUTOMATIC</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a:effectLst/>
                        </a:rPr>
                        <a:t>9</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dirty="0">
                          <a:effectLst/>
                        </a:rPr>
                        <a:t>0</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a:effectLst/>
                        </a:rPr>
                        <a:t>0</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a:effectLst/>
                        </a:rPr>
                        <a:t>Datum</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a:effectLst/>
                        </a:rPr>
                        <a:t>0</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4191052003"/>
                  </a:ext>
                </a:extLst>
              </a:tr>
              <a:tr h="591459">
                <a:tc>
                  <a:txBody>
                    <a:bodyPr/>
                    <a:lstStyle/>
                    <a:p>
                      <a:pPr algn="ctr"/>
                      <a:r>
                        <a:rPr lang="en-IN" sz="1500">
                          <a:effectLst/>
                        </a:rPr>
                        <a:t>USER-FRIENDLY</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500">
                          <a:effectLst/>
                        </a:rPr>
                        <a:t>8</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500">
                          <a:effectLst/>
                        </a:rPr>
                        <a:t>+</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500">
                          <a:effectLst/>
                        </a:rPr>
                        <a:t>+</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500">
                          <a:effectLst/>
                        </a:rPr>
                        <a:t>Datum</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500">
                          <a:effectLst/>
                        </a:rPr>
                        <a:t>+</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extLst>
                  <a:ext uri="{0D108BD9-81ED-4DB2-BD59-A6C34878D82A}">
                    <a16:rowId xmlns:a16="http://schemas.microsoft.com/office/drawing/2014/main" val="3887389798"/>
                  </a:ext>
                </a:extLst>
              </a:tr>
              <a:tr h="414020">
                <a:tc>
                  <a:txBody>
                    <a:bodyPr/>
                    <a:lstStyle/>
                    <a:p>
                      <a:pPr algn="ctr"/>
                      <a:r>
                        <a:rPr lang="en-IN" sz="1500">
                          <a:effectLst/>
                        </a:rPr>
                        <a:t>AESTHETICS</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a:effectLst/>
                        </a:rPr>
                        <a:t>7</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a:effectLst/>
                        </a:rPr>
                        <a:t>++</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dirty="0">
                          <a:effectLst/>
                        </a:rPr>
                        <a:t>-</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a:effectLst/>
                        </a:rPr>
                        <a:t>Datum</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dirty="0">
                          <a:effectLst/>
                        </a:rPr>
                        <a:t>+</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3011271582"/>
                  </a:ext>
                </a:extLst>
              </a:tr>
              <a:tr h="418778">
                <a:tc>
                  <a:txBody>
                    <a:bodyPr/>
                    <a:lstStyle/>
                    <a:p>
                      <a:pPr algn="ctr"/>
                      <a:r>
                        <a:rPr lang="en-IN" sz="1500">
                          <a:effectLst/>
                        </a:rPr>
                        <a:t>PORTABILITY</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500">
                          <a:effectLst/>
                        </a:rPr>
                        <a:t>5</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500">
                          <a:effectLst/>
                        </a:rPr>
                        <a:t>+</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500" dirty="0">
                          <a:effectLst/>
                        </a:rPr>
                        <a:t>+</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500">
                          <a:effectLst/>
                        </a:rPr>
                        <a:t>Datum</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500">
                          <a:effectLst/>
                        </a:rPr>
                        <a:t>+</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extLst>
                  <a:ext uri="{0D108BD9-81ED-4DB2-BD59-A6C34878D82A}">
                    <a16:rowId xmlns:a16="http://schemas.microsoft.com/office/drawing/2014/main" val="549444134"/>
                  </a:ext>
                </a:extLst>
              </a:tr>
              <a:tr h="238962">
                <a:tc>
                  <a:txBody>
                    <a:bodyPr/>
                    <a:lstStyle/>
                    <a:p>
                      <a:pPr algn="ctr"/>
                      <a:r>
                        <a:rPr lang="en-IN" sz="1500">
                          <a:effectLst/>
                        </a:rPr>
                        <a:t>COST</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a:effectLst/>
                        </a:rPr>
                        <a:t>3</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a:effectLst/>
                        </a:rPr>
                        <a:t>--</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a:effectLst/>
                        </a:rPr>
                        <a:t>+</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a:effectLst/>
                        </a:rPr>
                        <a:t>Datum</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a:effectLst/>
                        </a:rPr>
                        <a:t>++</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2244927563"/>
                  </a:ext>
                </a:extLst>
              </a:tr>
              <a:tr h="414020">
                <a:tc>
                  <a:txBody>
                    <a:bodyPr/>
                    <a:lstStyle/>
                    <a:p>
                      <a:pPr algn="ctr"/>
                      <a:r>
                        <a:rPr lang="en-IN" sz="1500">
                          <a:effectLst/>
                        </a:rPr>
                        <a:t>+SCORE</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endParaRPr lang="en-IN" sz="1500">
                        <a:effectLst/>
                      </a:endParaRP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500">
                          <a:effectLst/>
                        </a:rPr>
                        <a:t>27</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500">
                          <a:effectLst/>
                        </a:rPr>
                        <a:t>16</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500">
                          <a:effectLst/>
                        </a:rPr>
                        <a:t>0</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500">
                          <a:effectLst/>
                        </a:rPr>
                        <a:t>26</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extLst>
                  <a:ext uri="{0D108BD9-81ED-4DB2-BD59-A6C34878D82A}">
                    <a16:rowId xmlns:a16="http://schemas.microsoft.com/office/drawing/2014/main" val="4058632825"/>
                  </a:ext>
                </a:extLst>
              </a:tr>
              <a:tr h="414020">
                <a:tc>
                  <a:txBody>
                    <a:bodyPr/>
                    <a:lstStyle/>
                    <a:p>
                      <a:pPr algn="ctr"/>
                      <a:r>
                        <a:rPr lang="en-IN" sz="1500">
                          <a:effectLst/>
                        </a:rPr>
                        <a:t>-SCORE</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endParaRPr lang="en-IN" sz="1500">
                        <a:effectLst/>
                      </a:endParaRP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a:effectLst/>
                        </a:rPr>
                        <a:t>6</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a:effectLst/>
                        </a:rPr>
                        <a:t>7</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a:effectLst/>
                        </a:rPr>
                        <a:t>0</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tc>
                  <a:txBody>
                    <a:bodyPr/>
                    <a:lstStyle/>
                    <a:p>
                      <a:pPr algn="ctr"/>
                      <a:r>
                        <a:rPr lang="en-IN" sz="1500">
                          <a:effectLst/>
                        </a:rPr>
                        <a:t>0</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AE7E1"/>
                    </a:solidFill>
                  </a:tcPr>
                </a:tc>
                <a:extLst>
                  <a:ext uri="{0D108BD9-81ED-4DB2-BD59-A6C34878D82A}">
                    <a16:rowId xmlns:a16="http://schemas.microsoft.com/office/drawing/2014/main" val="588531367"/>
                  </a:ext>
                </a:extLst>
              </a:tr>
              <a:tr h="238962">
                <a:tc>
                  <a:txBody>
                    <a:bodyPr/>
                    <a:lstStyle/>
                    <a:p>
                      <a:pPr algn="ctr"/>
                      <a:r>
                        <a:rPr lang="en-IN" sz="1500">
                          <a:effectLst/>
                        </a:rPr>
                        <a:t>TOTAL</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endParaRPr lang="en-IN" sz="1500">
                        <a:effectLst/>
                      </a:endParaRP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500">
                          <a:effectLst/>
                        </a:rPr>
                        <a:t>21</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500">
                          <a:effectLst/>
                        </a:rPr>
                        <a:t>9</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500">
                          <a:effectLst/>
                        </a:rPr>
                        <a:t>0</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tc>
                  <a:txBody>
                    <a:bodyPr/>
                    <a:lstStyle/>
                    <a:p>
                      <a:pPr algn="ctr"/>
                      <a:r>
                        <a:rPr lang="en-IN" sz="1500" dirty="0">
                          <a:effectLst/>
                        </a:rPr>
                        <a:t>26</a:t>
                      </a:r>
                    </a:p>
                  </a:txBody>
                  <a:tcPr marL="81458" marR="81458" marT="37596" marB="37596" anchor="ctr">
                    <a:lnL w="7620" cap="flat" cmpd="sng" algn="ctr">
                      <a:solidFill>
                        <a:srgbClr val="D2CEC5"/>
                      </a:solidFill>
                      <a:prstDash val="solid"/>
                      <a:round/>
                      <a:headEnd type="none" w="med" len="med"/>
                      <a:tailEnd type="none" w="med" len="med"/>
                    </a:lnL>
                    <a:lnR w="7620" cap="flat" cmpd="sng" algn="ctr">
                      <a:solidFill>
                        <a:srgbClr val="D2CEC5"/>
                      </a:solidFill>
                      <a:prstDash val="solid"/>
                      <a:round/>
                      <a:headEnd type="none" w="med" len="med"/>
                      <a:tailEnd type="none" w="med" len="med"/>
                    </a:lnR>
                    <a:lnT w="7620" cap="flat" cmpd="sng" algn="ctr">
                      <a:solidFill>
                        <a:srgbClr val="D2CEC5"/>
                      </a:solidFill>
                      <a:prstDash val="solid"/>
                      <a:round/>
                      <a:headEnd type="none" w="med" len="med"/>
                      <a:tailEnd type="none" w="med" len="med"/>
                    </a:lnT>
                    <a:lnB w="7620" cap="flat" cmpd="sng" algn="ctr">
                      <a:solidFill>
                        <a:srgbClr val="D2CEC5"/>
                      </a:solidFill>
                      <a:prstDash val="solid"/>
                      <a:round/>
                      <a:headEnd type="none" w="med" len="med"/>
                      <a:tailEnd type="none" w="med" len="med"/>
                    </a:lnB>
                    <a:solidFill>
                      <a:srgbClr val="E4E1DA"/>
                    </a:solidFill>
                  </a:tcPr>
                </a:tc>
                <a:extLst>
                  <a:ext uri="{0D108BD9-81ED-4DB2-BD59-A6C34878D82A}">
                    <a16:rowId xmlns:a16="http://schemas.microsoft.com/office/drawing/2014/main" val="1033391654"/>
                  </a:ext>
                </a:extLst>
              </a:tr>
            </a:tbl>
          </a:graphicData>
        </a:graphic>
      </p:graphicFrame>
      <p:sp>
        <p:nvSpPr>
          <p:cNvPr id="4" name="Footer Placeholder 3">
            <a:extLst>
              <a:ext uri="{FF2B5EF4-FFF2-40B4-BE49-F238E27FC236}">
                <a16:creationId xmlns:a16="http://schemas.microsoft.com/office/drawing/2014/main" id="{5D09C636-BE53-4587-852A-ADEBEBC8520E}"/>
              </a:ext>
            </a:extLst>
          </p:cNvPr>
          <p:cNvSpPr>
            <a:spLocks noGrp="1"/>
          </p:cNvSpPr>
          <p:nvPr>
            <p:ph type="ftr" sz="quarter" idx="11"/>
          </p:nvPr>
        </p:nvSpPr>
        <p:spPr>
          <a:xfrm>
            <a:off x="4003828" y="6320901"/>
            <a:ext cx="4149571" cy="400575"/>
          </a:xfrm>
        </p:spPr>
        <p:txBody>
          <a:bodyPr/>
          <a:lstStyle/>
          <a:p>
            <a:r>
              <a:rPr lang="en-US" dirty="0"/>
              <a:t>Engineering Exploration 2019-2020 Even</a:t>
            </a:r>
          </a:p>
        </p:txBody>
      </p:sp>
      <p:sp>
        <p:nvSpPr>
          <p:cNvPr id="6" name="Rectangle 5">
            <a:extLst>
              <a:ext uri="{FF2B5EF4-FFF2-40B4-BE49-F238E27FC236}">
                <a16:creationId xmlns:a16="http://schemas.microsoft.com/office/drawing/2014/main" id="{97076BD8-1C71-4F29-8236-7BA4A0B18E75}"/>
              </a:ext>
            </a:extLst>
          </p:cNvPr>
          <p:cNvSpPr/>
          <p:nvPr/>
        </p:nvSpPr>
        <p:spPr>
          <a:xfrm>
            <a:off x="585924" y="4775259"/>
            <a:ext cx="6096000" cy="1477328"/>
          </a:xfrm>
          <a:prstGeom prst="rect">
            <a:avLst/>
          </a:prstGeom>
        </p:spPr>
        <p:txBody>
          <a:bodyPr>
            <a:spAutoFit/>
          </a:bodyPr>
          <a:lstStyle/>
          <a:p>
            <a:r>
              <a:rPr lang="en-US" u="sng" dirty="0"/>
              <a:t>CHOOSING DATUM:</a:t>
            </a:r>
            <a:r>
              <a:rPr lang="en-US" dirty="0"/>
              <a:t> </a:t>
            </a:r>
            <a:r>
              <a:rPr lang="en-US" b="1" dirty="0">
                <a:effectLst>
                  <a:outerShdw blurRad="38100" dist="38100" dir="2700000" algn="tl">
                    <a:srgbClr val="000000">
                      <a:alpha val="43137"/>
                    </a:srgbClr>
                  </a:outerShdw>
                </a:effectLst>
              </a:rPr>
              <a:t>Design 3</a:t>
            </a:r>
          </a:p>
          <a:p>
            <a:r>
              <a:rPr lang="en-US" u="sng" dirty="0"/>
              <a:t>Justification:</a:t>
            </a:r>
            <a:r>
              <a:rPr lang="en-US" dirty="0"/>
              <a:t> </a:t>
            </a:r>
            <a:r>
              <a:rPr lang="en-US" b="1" dirty="0">
                <a:effectLst>
                  <a:outerShdw blurRad="38100" dist="38100" dir="2700000" algn="tl">
                    <a:srgbClr val="000000">
                      <a:alpha val="43137"/>
                    </a:srgbClr>
                  </a:outerShdw>
                </a:effectLst>
              </a:rPr>
              <a:t>Design 3</a:t>
            </a:r>
            <a:r>
              <a:rPr lang="en-US" dirty="0"/>
              <a:t> is chosen as datum because it is semi-automatic, user-friendly, aesthetic, portable and cost-efficient.</a:t>
            </a:r>
          </a:p>
          <a:p>
            <a:r>
              <a:rPr lang="en-US" dirty="0"/>
              <a:t>The best concept generated is </a:t>
            </a:r>
            <a:r>
              <a:rPr lang="en-US" b="1" dirty="0">
                <a:effectLst>
                  <a:outerShdw blurRad="38100" dist="38100" dir="2700000" algn="tl">
                    <a:srgbClr val="000000">
                      <a:alpha val="43137"/>
                    </a:srgbClr>
                  </a:outerShdw>
                </a:effectLst>
              </a:rPr>
              <a:t>Design 4.</a:t>
            </a:r>
          </a:p>
        </p:txBody>
      </p:sp>
    </p:spTree>
    <p:extLst>
      <p:ext uri="{BB962C8B-B14F-4D97-AF65-F5344CB8AC3E}">
        <p14:creationId xmlns:p14="http://schemas.microsoft.com/office/powerpoint/2010/main" val="258881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907B4-CC7B-4C82-AB40-80CA5EC5EB1B}"/>
              </a:ext>
            </a:extLst>
          </p:cNvPr>
          <p:cNvSpPr>
            <a:spLocks noGrp="1"/>
          </p:cNvSpPr>
          <p:nvPr>
            <p:ph type="title"/>
          </p:nvPr>
        </p:nvSpPr>
        <p:spPr>
          <a:xfrm>
            <a:off x="677334" y="609600"/>
            <a:ext cx="8596668" cy="588885"/>
          </a:xfrm>
        </p:spPr>
        <p:txBody>
          <a:bodyPr>
            <a:normAutofit fontScale="90000"/>
          </a:bodyPr>
          <a:lstStyle/>
          <a:p>
            <a:endParaRPr lang="en-IN"/>
          </a:p>
        </p:txBody>
      </p:sp>
      <p:sp>
        <p:nvSpPr>
          <p:cNvPr id="4" name="Footer Placeholder 3">
            <a:extLst>
              <a:ext uri="{FF2B5EF4-FFF2-40B4-BE49-F238E27FC236}">
                <a16:creationId xmlns:a16="http://schemas.microsoft.com/office/drawing/2014/main" id="{BCB74C92-D132-4635-B309-309CD760DF66}"/>
              </a:ext>
            </a:extLst>
          </p:cNvPr>
          <p:cNvSpPr>
            <a:spLocks noGrp="1"/>
          </p:cNvSpPr>
          <p:nvPr>
            <p:ph type="ftr" sz="quarter" idx="11"/>
          </p:nvPr>
        </p:nvSpPr>
        <p:spPr>
          <a:xfrm>
            <a:off x="4003828" y="6320901"/>
            <a:ext cx="4149571" cy="400575"/>
          </a:xfrm>
        </p:spPr>
        <p:txBody>
          <a:bodyPr/>
          <a:lstStyle/>
          <a:p>
            <a:r>
              <a:rPr lang="en-US" dirty="0"/>
              <a:t>Engineering Exploration 2019-2020 Even</a:t>
            </a:r>
          </a:p>
        </p:txBody>
      </p:sp>
      <p:pic>
        <p:nvPicPr>
          <p:cNvPr id="21" name="Content Placeholder 20">
            <a:extLst>
              <a:ext uri="{FF2B5EF4-FFF2-40B4-BE49-F238E27FC236}">
                <a16:creationId xmlns:a16="http://schemas.microsoft.com/office/drawing/2014/main" id="{AE4544A5-F19E-4F12-AB6D-A2FD2734C71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308" t="8833" r="24980" b="7553"/>
          <a:stretch/>
        </p:blipFill>
        <p:spPr>
          <a:xfrm>
            <a:off x="572344" y="408373"/>
            <a:ext cx="9037468" cy="569058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24758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891</TotalTime>
  <Words>1324</Words>
  <Application>Microsoft Office PowerPoint</Application>
  <PresentationFormat>Widescreen</PresentationFormat>
  <Paragraphs>365</Paragraphs>
  <Slides>29</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-apple-system</vt:lpstr>
      <vt:lpstr>Arial</vt:lpstr>
      <vt:lpstr>Trebuchet MS</vt:lpstr>
      <vt:lpstr>Wingdings 3</vt:lpstr>
      <vt:lpstr>Facet</vt:lpstr>
      <vt:lpstr>DECO ROBO Engineering Exploration Course Project</vt:lpstr>
      <vt:lpstr>PROBLEM DEFINITION</vt:lpstr>
      <vt:lpstr>FUNCTION TREE AND FUNCTIONAL CLUSTERING</vt:lpstr>
      <vt:lpstr>SUB SYSTEMS IDENTIFIED</vt:lpstr>
      <vt:lpstr>GENERATED CONCEPTS</vt:lpstr>
      <vt:lpstr>SELECTED CONCEPT</vt:lpstr>
      <vt:lpstr>PUGH CHART AND CONCEPT SELECTION </vt:lpstr>
      <vt:lpstr>PowerPoint Presentation</vt:lpstr>
      <vt:lpstr>PowerPoint Presentation</vt:lpstr>
      <vt:lpstr>PowerPoint Presentation</vt:lpstr>
      <vt:lpstr>PowerPoint Presentation</vt:lpstr>
      <vt:lpstr>PowerPoint Presentation</vt:lpstr>
      <vt:lpstr>PRODUCT ARCHITECTURE</vt:lpstr>
      <vt:lpstr>INTERFACE PERFORMANCE SPECIFICATIONS </vt:lpstr>
      <vt:lpstr>PowerPoint Presentation</vt:lpstr>
      <vt:lpstr>PowerPoint Presentation</vt:lpstr>
      <vt:lpstr>VIRTUAL IMPLEMENTATION</vt:lpstr>
      <vt:lpstr>3D MODEL OF THE ENTIRE SYSTEM</vt:lpstr>
      <vt:lpstr>CIRCUIT DIAGRAM OF THE ENTIRE SYSTEM</vt:lpstr>
      <vt:lpstr>FLOW CHART OF THE ENTIRE SYSTEM</vt:lpstr>
      <vt:lpstr>BILL OF MATERIALS FOR THE ENTIRE SYSTEM</vt:lpstr>
      <vt:lpstr>PowerPoint Presentation</vt:lpstr>
      <vt:lpstr>MOTOR SIZING AND BATTERY SIZING OF THE ENTIRE SYSTEM</vt:lpstr>
      <vt:lpstr>PowerPoint Presentation</vt:lpstr>
      <vt:lpstr>FUNCTIONAL SPECIFICATIONS OF THE ENTIRE SYSTEM</vt:lpstr>
      <vt:lpstr>MODELING AND SIMULATION</vt:lpstr>
      <vt:lpstr>A GLIMPSE OF OUR PHYSICAL IMPLEMENTATION PROCESS</vt:lpstr>
      <vt:lpstr>PowerPoint Presentation</vt:lpstr>
      <vt:lpstr>THANK YOU          - GROUP 7 (N DIV)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 ROBO Engineering Exploration Course Project</dc:title>
  <dc:creator>Abhinav Shetti</dc:creator>
  <cp:lastModifiedBy>Sona shetty</cp:lastModifiedBy>
  <cp:revision>82</cp:revision>
  <dcterms:created xsi:type="dcterms:W3CDTF">2020-05-19T15:40:22Z</dcterms:created>
  <dcterms:modified xsi:type="dcterms:W3CDTF">2020-05-25T18:14:10Z</dcterms:modified>
</cp:coreProperties>
</file>